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handoutMasterIdLst>
    <p:handoutMasterId r:id="rId26"/>
  </p:handoutMasterIdLst>
  <p:sldIdLst>
    <p:sldId id="444" r:id="rId3"/>
    <p:sldId id="411" r:id="rId4"/>
    <p:sldId id="462" r:id="rId5"/>
    <p:sldId id="386" r:id="rId6"/>
    <p:sldId id="312" r:id="rId7"/>
    <p:sldId id="387" r:id="rId8"/>
    <p:sldId id="368" r:id="rId9"/>
    <p:sldId id="396" r:id="rId10"/>
    <p:sldId id="402" r:id="rId11"/>
    <p:sldId id="478" r:id="rId12"/>
    <p:sldId id="479" r:id="rId13"/>
    <p:sldId id="484" r:id="rId14"/>
    <p:sldId id="480" r:id="rId15"/>
    <p:sldId id="481" r:id="rId16"/>
    <p:sldId id="403" r:id="rId17"/>
    <p:sldId id="404" r:id="rId18"/>
    <p:sldId id="405" r:id="rId19"/>
    <p:sldId id="482" r:id="rId20"/>
    <p:sldId id="483" r:id="rId21"/>
    <p:sldId id="408" r:id="rId22"/>
    <p:sldId id="409" r:id="rId23"/>
    <p:sldId id="367" r:id="rId24"/>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志领" initials="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5393"/>
    <a:srgbClr val="0281CB"/>
    <a:srgbClr val="41A8F3"/>
    <a:srgbClr val="FFFFFF"/>
    <a:srgbClr val="155694"/>
    <a:srgbClr val="1873B9"/>
    <a:srgbClr val="28368C"/>
    <a:srgbClr val="0070C0"/>
    <a:srgbClr val="1D5092"/>
    <a:srgbClr val="297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6" autoAdjust="0"/>
  </p:normalViewPr>
  <p:slideViewPr>
    <p:cSldViewPr snapToGrid="0" showGuides="1">
      <p:cViewPr varScale="1">
        <p:scale>
          <a:sx n="78" d="100"/>
          <a:sy n="78" d="100"/>
        </p:scale>
        <p:origin x="850" y="72"/>
      </p:cViewPr>
      <p:guideLst>
        <p:guide orient="horz" pos="2188"/>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李 志领" userId="2248be80704d009a" providerId="LiveId" clId="{B77F070A-FD04-4849-A367-CA391B93B72E}"/>
    <pc:docChg chg="modSld">
      <pc:chgData name="李 志领" userId="2248be80704d009a" providerId="LiveId" clId="{B77F070A-FD04-4849-A367-CA391B93B72E}" dt="2023-03-13T02:34:23.215" v="38" actId="20577"/>
      <pc:docMkLst>
        <pc:docMk/>
      </pc:docMkLst>
      <pc:sldChg chg="modSp mod">
        <pc:chgData name="李 志领" userId="2248be80704d009a" providerId="LiveId" clId="{B77F070A-FD04-4849-A367-CA391B93B72E}" dt="2023-03-13T02:08:26.176" v="20" actId="20577"/>
        <pc:sldMkLst>
          <pc:docMk/>
          <pc:sldMk cId="0" sldId="312"/>
        </pc:sldMkLst>
        <pc:spChg chg="mod">
          <ac:chgData name="李 志领" userId="2248be80704d009a" providerId="LiveId" clId="{B77F070A-FD04-4849-A367-CA391B93B72E}" dt="2023-03-13T02:08:26.176" v="20" actId="20577"/>
          <ac:spMkLst>
            <pc:docMk/>
            <pc:sldMk cId="0" sldId="312"/>
            <ac:spMk id="20" creationId="{00000000-0000-0000-0000-000000000000}"/>
          </ac:spMkLst>
        </pc:spChg>
      </pc:sldChg>
      <pc:sldChg chg="modSp mod">
        <pc:chgData name="李 志领" userId="2248be80704d009a" providerId="LiveId" clId="{B77F070A-FD04-4849-A367-CA391B93B72E}" dt="2023-03-13T02:30:44.332" v="32" actId="20577"/>
        <pc:sldMkLst>
          <pc:docMk/>
          <pc:sldMk cId="0" sldId="405"/>
        </pc:sldMkLst>
        <pc:spChg chg="mod">
          <ac:chgData name="李 志领" userId="2248be80704d009a" providerId="LiveId" clId="{B77F070A-FD04-4849-A367-CA391B93B72E}" dt="2023-03-13T02:30:44.332" v="32" actId="20577"/>
          <ac:spMkLst>
            <pc:docMk/>
            <pc:sldMk cId="0" sldId="405"/>
            <ac:spMk id="16" creationId="{00000000-0000-0000-0000-000000000000}"/>
          </ac:spMkLst>
        </pc:spChg>
      </pc:sldChg>
      <pc:sldChg chg="modSp mod">
        <pc:chgData name="李 志领" userId="2248be80704d009a" providerId="LiveId" clId="{B77F070A-FD04-4849-A367-CA391B93B72E}" dt="2023-03-13T02:06:51.174" v="3" actId="20577"/>
        <pc:sldMkLst>
          <pc:docMk/>
          <pc:sldMk cId="0" sldId="411"/>
        </pc:sldMkLst>
        <pc:spChg chg="mod">
          <ac:chgData name="李 志领" userId="2248be80704d009a" providerId="LiveId" clId="{B77F070A-FD04-4849-A367-CA391B93B72E}" dt="2023-03-13T02:06:51.174" v="3" actId="20577"/>
          <ac:spMkLst>
            <pc:docMk/>
            <pc:sldMk cId="0" sldId="411"/>
            <ac:spMk id="30" creationId="{00000000-0000-0000-0000-000000000000}"/>
          </ac:spMkLst>
        </pc:spChg>
      </pc:sldChg>
      <pc:sldChg chg="modSp mod">
        <pc:chgData name="李 志领" userId="2248be80704d009a" providerId="LiveId" clId="{B77F070A-FD04-4849-A367-CA391B93B72E}" dt="2023-03-13T02:21:19.340" v="23" actId="113"/>
        <pc:sldMkLst>
          <pc:docMk/>
          <pc:sldMk cId="0" sldId="478"/>
        </pc:sldMkLst>
        <pc:spChg chg="mod">
          <ac:chgData name="李 志领" userId="2248be80704d009a" providerId="LiveId" clId="{B77F070A-FD04-4849-A367-CA391B93B72E}" dt="2023-03-13T02:21:19.340" v="23" actId="113"/>
          <ac:spMkLst>
            <pc:docMk/>
            <pc:sldMk cId="0" sldId="478"/>
            <ac:spMk id="17" creationId="{00000000-0000-0000-0000-000000000000}"/>
          </ac:spMkLst>
        </pc:spChg>
      </pc:sldChg>
      <pc:sldChg chg="modSp mod">
        <pc:chgData name="李 志领" userId="2248be80704d009a" providerId="LiveId" clId="{B77F070A-FD04-4849-A367-CA391B93B72E}" dt="2023-03-13T02:22:52.947" v="27" actId="14100"/>
        <pc:sldMkLst>
          <pc:docMk/>
          <pc:sldMk cId="0" sldId="481"/>
        </pc:sldMkLst>
        <pc:spChg chg="mod">
          <ac:chgData name="李 志领" userId="2248be80704d009a" providerId="LiveId" clId="{B77F070A-FD04-4849-A367-CA391B93B72E}" dt="2023-03-13T02:22:37.691" v="24" actId="14100"/>
          <ac:spMkLst>
            <pc:docMk/>
            <pc:sldMk cId="0" sldId="481"/>
            <ac:spMk id="27" creationId="{00000000-0000-0000-0000-000000000000}"/>
          </ac:spMkLst>
        </pc:spChg>
        <pc:picChg chg="mod">
          <ac:chgData name="李 志领" userId="2248be80704d009a" providerId="LiveId" clId="{B77F070A-FD04-4849-A367-CA391B93B72E}" dt="2023-03-13T02:22:52.947" v="27" actId="14100"/>
          <ac:picMkLst>
            <pc:docMk/>
            <pc:sldMk cId="0" sldId="481"/>
            <ac:picMk id="2" creationId="{00000000-0000-0000-0000-000000000000}"/>
          </ac:picMkLst>
        </pc:picChg>
      </pc:sldChg>
      <pc:sldChg chg="modSp mod">
        <pc:chgData name="李 志领" userId="2248be80704d009a" providerId="LiveId" clId="{B77F070A-FD04-4849-A367-CA391B93B72E}" dt="2023-03-13T02:34:23.215" v="38" actId="20577"/>
        <pc:sldMkLst>
          <pc:docMk/>
          <pc:sldMk cId="0" sldId="482"/>
        </pc:sldMkLst>
        <pc:spChg chg="mod">
          <ac:chgData name="李 志领" userId="2248be80704d009a" providerId="LiveId" clId="{B77F070A-FD04-4849-A367-CA391B93B72E}" dt="2023-03-13T02:34:23.215" v="38" actId="20577"/>
          <ac:spMkLst>
            <pc:docMk/>
            <pc:sldMk cId="0" sldId="482"/>
            <ac:spMk id="1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4381B0-6967-4BA5-ABCA-ABEB07D2A81E}" type="datetimeFigureOut">
              <a:rPr lang="zh-CN" altLang="en-US" smtClean="0"/>
              <a:t>2023/3/14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33785D-20E7-4495-A383-652DEA61746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3099D-1385-4990-A496-0B346CF4D01E}" type="datetimeFigureOut">
              <a:rPr lang="zh-CN" altLang="en-US" smtClean="0"/>
              <a:t>2023/3/14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0749B-EFAC-40DA-912A-D5821CB18BC3}"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矩形 5"/>
          <p:cNvSpPr/>
          <p:nvPr userDrawn="1"/>
        </p:nvSpPr>
        <p:spPr>
          <a:xfrm>
            <a:off x="0" y="6492874"/>
            <a:ext cx="12192000" cy="365126"/>
          </a:xfrm>
          <a:prstGeom prst="rect">
            <a:avLst/>
          </a:prstGeom>
          <a:gradFill flip="none" rotWithShape="1">
            <a:gsLst>
              <a:gs pos="100000">
                <a:srgbClr val="2A2F8A"/>
              </a:gs>
              <a:gs pos="50000">
                <a:srgbClr val="204D91"/>
              </a:gs>
              <a:gs pos="0">
                <a:srgbClr val="02669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userDrawn="1"/>
        </p:nvSpPr>
        <p:spPr>
          <a:xfrm>
            <a:off x="0" y="0"/>
            <a:ext cx="12192000" cy="952500"/>
          </a:xfrm>
          <a:prstGeom prst="rect">
            <a:avLst/>
          </a:prstGeom>
          <a:gradFill flip="none" rotWithShape="1">
            <a:gsLst>
              <a:gs pos="100000">
                <a:srgbClr val="2A2F8A"/>
              </a:gs>
              <a:gs pos="50000">
                <a:srgbClr val="204D91"/>
              </a:gs>
              <a:gs pos="0">
                <a:srgbClr val="02669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标题 10"/>
          <p:cNvSpPr>
            <a:spLocks noGrp="1"/>
          </p:cNvSpPr>
          <p:nvPr>
            <p:ph type="title"/>
          </p:nvPr>
        </p:nvSpPr>
        <p:spPr>
          <a:xfrm>
            <a:off x="838199" y="18255"/>
            <a:ext cx="10515600" cy="881023"/>
          </a:xfrm>
        </p:spPr>
        <p:txBody>
          <a:bodyPr>
            <a:normAutofit/>
          </a:bodyPr>
          <a:lstStyle>
            <a:lvl1pPr>
              <a:defRPr sz="3200" b="1">
                <a:solidFill>
                  <a:schemeClr val="bg1"/>
                </a:solidFill>
              </a:defRPr>
            </a:lvl1pPr>
          </a:lstStyle>
          <a:p>
            <a:r>
              <a:rPr lang="zh-CN" altLang="en-US" dirty="0"/>
              <a:t>单击此处编辑母版标题样式</a:t>
            </a:r>
          </a:p>
        </p:txBody>
      </p:sp>
      <p:sp>
        <p:nvSpPr>
          <p:cNvPr id="17" name="文本占位符 16"/>
          <p:cNvSpPr>
            <a:spLocks noGrp="1"/>
          </p:cNvSpPr>
          <p:nvPr>
            <p:ph type="body" sz="quarter" idx="12"/>
          </p:nvPr>
        </p:nvSpPr>
        <p:spPr>
          <a:xfrm>
            <a:off x="838199" y="1695865"/>
            <a:ext cx="10515600" cy="2344738"/>
          </a:xfrm>
        </p:spPr>
        <p:txBody>
          <a:bodyPr>
            <a:normAutofit/>
          </a:bodyPr>
          <a:lstStyle>
            <a:lvl1pPr indent="360045">
              <a:lnSpc>
                <a:spcPct val="200000"/>
              </a:lnSpc>
              <a:spcBef>
                <a:spcPts val="0"/>
              </a:spcBef>
              <a:defRPr sz="1400"/>
            </a:lvl1pPr>
            <a:lvl2pPr>
              <a:defRPr sz="1400"/>
            </a:lvl2pPr>
            <a:lvl3pPr>
              <a:defRPr sz="1400"/>
            </a:lvl3pPr>
            <a:lvl4pPr>
              <a:defRPr sz="1400"/>
            </a:lvl4pPr>
            <a:lvl5pPr>
              <a:defRPr sz="1400"/>
            </a:lvl5pPr>
          </a:lstStyle>
          <a:p>
            <a:pPr lvl="0"/>
            <a:r>
              <a:rPr lang="zh-CN" altLang="en-US" dirty="0"/>
              <a:t>单击此处编辑母版文本样式</a:t>
            </a:r>
          </a:p>
        </p:txBody>
      </p:sp>
      <p:sp>
        <p:nvSpPr>
          <p:cNvPr id="23" name="内容占位符 22"/>
          <p:cNvSpPr>
            <a:spLocks noGrp="1"/>
          </p:cNvSpPr>
          <p:nvPr>
            <p:ph sz="quarter" idx="13"/>
          </p:nvPr>
        </p:nvSpPr>
        <p:spPr>
          <a:xfrm>
            <a:off x="838200" y="1263650"/>
            <a:ext cx="6164180" cy="396875"/>
          </a:xfrm>
        </p:spPr>
        <p:txBody>
          <a:bodyPr/>
          <a:lstStyle>
            <a:lvl1pPr>
              <a:defRPr sz="1800" b="1">
                <a:solidFill>
                  <a:schemeClr val="accent1">
                    <a:lumMod val="75000"/>
                  </a:schemeClr>
                </a:solidFill>
              </a:defRPr>
            </a:lvl1pPr>
          </a:lstStyle>
          <a:p>
            <a:pPr lvl="0"/>
            <a:r>
              <a:rPr lang="zh-CN" altLang="en-US" dirty="0"/>
              <a:t>单击此处编辑母版文本样式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096001" y="2049462"/>
            <a:ext cx="5259387" cy="3811588"/>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9" y="2057400"/>
            <a:ext cx="4513263" cy="3811588"/>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1D389B-1332-41E6-9370-4A9730DDD652}" type="slidenum">
              <a:rPr lang="zh-CN" altLang="en-US" smtClean="0"/>
              <a:t>‹#›</a:t>
            </a:fld>
            <a:endParaRPr lang="zh-CN" altLang="en-US"/>
          </a:p>
        </p:txBody>
      </p:sp>
      <p:sp>
        <p:nvSpPr>
          <p:cNvPr id="8" name="标题占位符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219827" y="2057400"/>
            <a:ext cx="5135563" cy="380365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839791" y="2057400"/>
            <a:ext cx="4779963" cy="3811588"/>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
        <p:nvSpPr>
          <p:cNvPr id="9" name="标题 8"/>
          <p:cNvSpPr>
            <a:spLocks noGrp="1"/>
          </p:cNvSpPr>
          <p:nvPr>
            <p:ph type="title"/>
          </p:nvPr>
        </p:nvSpPr>
        <p:spPr/>
        <p:txBody>
          <a:bodyPr/>
          <a:lstStyle/>
          <a:p>
            <a:r>
              <a:rPr lang="zh-CN" altLang="en-US"/>
              <a:t>单击此处编辑母版标题样式</a:t>
            </a:r>
          </a:p>
        </p:txBody>
      </p:sp>
      <p:sp>
        <p:nvSpPr>
          <p:cNvPr id="14" name="页脚占位符 13"/>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p:txBody>
          <a:bodyPr/>
          <a:lstStyle/>
          <a:p>
            <a:fld id="{2E1D389B-1332-41E6-9370-4A9730DDD65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1D389B-1332-41E6-9370-4A9730DDD652}" type="slidenum">
              <a:rPr lang="zh-CN" altLang="en-US" smtClean="0"/>
              <a:t>‹#›</a:t>
            </a:fld>
            <a:endParaRPr lang="zh-CN" altLang="en-US"/>
          </a:p>
        </p:txBody>
      </p:sp>
      <p:sp>
        <p:nvSpPr>
          <p:cNvPr id="7" name="标题占位符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3"/>
          <p:cNvSpPr>
            <a:spLocks noGrp="1"/>
          </p:cNvSpPr>
          <p:nvPr>
            <p:ph type="body" sz="half" idx="2"/>
          </p:nvPr>
        </p:nvSpPr>
        <p:spPr>
          <a:xfrm>
            <a:off x="839791" y="2057400"/>
            <a:ext cx="10514011" cy="1657350"/>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
        <p:nvSpPr>
          <p:cNvPr id="9" name="文本占位符 3"/>
          <p:cNvSpPr>
            <a:spLocks noGrp="1"/>
          </p:cNvSpPr>
          <p:nvPr>
            <p:ph type="body" sz="half" idx="13"/>
          </p:nvPr>
        </p:nvSpPr>
        <p:spPr>
          <a:xfrm>
            <a:off x="838203" y="3962400"/>
            <a:ext cx="5257800" cy="1657350"/>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10" name="矩形 9"/>
          <p:cNvSpPr/>
          <p:nvPr userDrawn="1"/>
        </p:nvSpPr>
        <p:spPr>
          <a:xfrm>
            <a:off x="0" y="0"/>
            <a:ext cx="12192000" cy="952500"/>
          </a:xfrm>
          <a:prstGeom prst="rect">
            <a:avLst/>
          </a:prstGeom>
          <a:gradFill flip="none" rotWithShape="1">
            <a:gsLst>
              <a:gs pos="100000">
                <a:srgbClr val="2A2F8A"/>
              </a:gs>
              <a:gs pos="50000">
                <a:srgbClr val="204D91"/>
              </a:gs>
              <a:gs pos="0">
                <a:srgbClr val="02669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p:cNvSpPr>
            <a:spLocks noGrp="1"/>
          </p:cNvSpPr>
          <p:nvPr>
            <p:ph type="title"/>
          </p:nvPr>
        </p:nvSpPr>
        <p:spPr>
          <a:xfrm>
            <a:off x="838200" y="0"/>
            <a:ext cx="10515600" cy="952500"/>
          </a:xfrm>
        </p:spPr>
        <p:txBody>
          <a:bodyPr>
            <a:noAutofit/>
          </a:bodyPr>
          <a:lstStyle>
            <a:lvl1pPr>
              <a:defRPr sz="3200" b="1">
                <a:solidFill>
                  <a:schemeClr val="bg1"/>
                </a:solidFill>
              </a:defRPr>
            </a:lvl1pPr>
          </a:lstStyle>
          <a:p>
            <a:r>
              <a:rPr lang="zh-CN" altLang="en-US" dirty="0"/>
              <a:t>单击此处编辑母版标题样式</a:t>
            </a:r>
            <a:endParaRPr lang="en-US" dirty="0"/>
          </a:p>
        </p:txBody>
      </p:sp>
      <p:sp>
        <p:nvSpPr>
          <p:cNvPr id="8" name="矩形 7"/>
          <p:cNvSpPr/>
          <p:nvPr userDrawn="1"/>
        </p:nvSpPr>
        <p:spPr>
          <a:xfrm>
            <a:off x="0" y="6492874"/>
            <a:ext cx="12192000" cy="365126"/>
          </a:xfrm>
          <a:prstGeom prst="rect">
            <a:avLst/>
          </a:prstGeom>
          <a:gradFill flip="none" rotWithShape="1">
            <a:gsLst>
              <a:gs pos="100000">
                <a:srgbClr val="2A2F8A"/>
              </a:gs>
              <a:gs pos="50000">
                <a:srgbClr val="204D91"/>
              </a:gs>
              <a:gs pos="0">
                <a:srgbClr val="02669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8000" b="1"/>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zh-CN" altLang="en-US" dirty="0"/>
              <a:t>单击此处编辑母版副标题样式</a:t>
            </a:r>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1D389B-1332-41E6-9370-4A9730DDD65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1D389B-1332-41E6-9370-4A9730DDD65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3" y="1709744"/>
            <a:ext cx="10515600" cy="285273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3" y="4589469"/>
            <a:ext cx="10515600" cy="1500187"/>
          </a:xfrm>
        </p:spPr>
        <p:txBody>
          <a:bodyPr/>
          <a:lstStyle>
            <a:lvl1pPr marL="0" indent="0">
              <a:buNone/>
              <a:defRPr sz="3200">
                <a:solidFill>
                  <a:schemeClr val="tx1">
                    <a:tint val="75000"/>
                  </a:schemeClr>
                </a:solidFill>
              </a:defRPr>
            </a:lvl1pPr>
            <a:lvl2pPr marL="609600" indent="0">
              <a:buNone/>
              <a:defRPr sz="2665">
                <a:solidFill>
                  <a:schemeClr val="tx1">
                    <a:tint val="75000"/>
                  </a:schemeClr>
                </a:solidFill>
              </a:defRPr>
            </a:lvl2pPr>
            <a:lvl3pPr marL="1219200" indent="0">
              <a:buNone/>
              <a:defRPr sz="2400">
                <a:solidFill>
                  <a:schemeClr val="tx1">
                    <a:tint val="75000"/>
                  </a:schemeClr>
                </a:solidFill>
              </a:defRPr>
            </a:lvl3pPr>
            <a:lvl4pPr marL="1828800" indent="0">
              <a:buNone/>
              <a:defRPr sz="2135">
                <a:solidFill>
                  <a:schemeClr val="tx1">
                    <a:tint val="75000"/>
                  </a:schemeClr>
                </a:solidFill>
              </a:defRPr>
            </a:lvl4pPr>
            <a:lvl5pPr marL="2438400" indent="0">
              <a:buNone/>
              <a:defRPr sz="2135">
                <a:solidFill>
                  <a:schemeClr val="tx1">
                    <a:tint val="75000"/>
                  </a:schemeClr>
                </a:solidFill>
              </a:defRPr>
            </a:lvl5pPr>
            <a:lvl6pPr marL="3048000" indent="0">
              <a:buNone/>
              <a:defRPr sz="2135">
                <a:solidFill>
                  <a:schemeClr val="tx1">
                    <a:tint val="75000"/>
                  </a:schemeClr>
                </a:solidFill>
              </a:defRPr>
            </a:lvl6pPr>
            <a:lvl7pPr marL="3657600" indent="0">
              <a:buNone/>
              <a:defRPr sz="2135">
                <a:solidFill>
                  <a:schemeClr val="tx1">
                    <a:tint val="75000"/>
                  </a:schemeClr>
                </a:solidFill>
              </a:defRPr>
            </a:lvl7pPr>
            <a:lvl8pPr marL="4267200" indent="0">
              <a:buNone/>
              <a:defRPr sz="2135">
                <a:solidFill>
                  <a:schemeClr val="tx1">
                    <a:tint val="75000"/>
                  </a:schemeClr>
                </a:solidFill>
              </a:defRPr>
            </a:lvl8pPr>
            <a:lvl9pPr marL="4876800" indent="0">
              <a:buNone/>
              <a:defRPr sz="2135">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1D389B-1332-41E6-9370-4A9730DDD65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1D389B-1332-41E6-9370-4A9730DDD65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1" y="365129"/>
            <a:ext cx="10515600" cy="1325563"/>
          </a:xfrm>
        </p:spPr>
        <p:txBody>
          <a:bodyPr/>
          <a:lstStyle>
            <a:lvl1pPr>
              <a:defRPr b="1"/>
            </a:lvl1pPr>
          </a:lstStyle>
          <a:p>
            <a:r>
              <a:rPr lang="zh-CN" altLang="en-US" dirty="0"/>
              <a:t>单击此处编辑母版标题样式</a:t>
            </a:r>
          </a:p>
        </p:txBody>
      </p:sp>
      <p:sp>
        <p:nvSpPr>
          <p:cNvPr id="3" name="文本占位符 2"/>
          <p:cNvSpPr>
            <a:spLocks noGrp="1"/>
          </p:cNvSpPr>
          <p:nvPr>
            <p:ph type="body" idx="1"/>
          </p:nvPr>
        </p:nvSpPr>
        <p:spPr>
          <a:xfrm>
            <a:off x="839791" y="1681163"/>
            <a:ext cx="5157787" cy="823912"/>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dirty="0"/>
              <a:t>单击此处编辑母版文本样式</a:t>
            </a:r>
          </a:p>
        </p:txBody>
      </p:sp>
      <p:sp>
        <p:nvSpPr>
          <p:cNvPr id="4" name="内容占位符 3"/>
          <p:cNvSpPr>
            <a:spLocks noGrp="1"/>
          </p:cNvSpPr>
          <p:nvPr>
            <p:ph sz="half" idx="2"/>
          </p:nvPr>
        </p:nvSpPr>
        <p:spPr>
          <a:xfrm>
            <a:off x="839791"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1D389B-1332-41E6-9370-4A9730DDD65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1D389B-1332-41E6-9370-4A9730DDD65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1D389B-1332-41E6-9370-4A9730DDD65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页脚占位符 4"/>
          <p:cNvSpPr>
            <a:spLocks noGrp="1"/>
          </p:cNvSpPr>
          <p:nvPr>
            <p:ph type="ftr" sz="quarter" idx="3"/>
          </p:nvPr>
        </p:nvSpPr>
        <p:spPr>
          <a:xfrm>
            <a:off x="4038601" y="6356356"/>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E1D389B-1332-41E6-9370-4A9730DDD65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1219200" rtl="0" eaLnBrk="1" latinLnBrk="0" hangingPunct="1">
        <a:lnSpc>
          <a:spcPct val="90000"/>
        </a:lnSpc>
        <a:spcBef>
          <a:spcPct val="0"/>
        </a:spcBef>
        <a:buNone/>
        <a:defRPr sz="4265"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0" indent="0" algn="l" defTabSz="1219200" rtl="0" eaLnBrk="1" latinLnBrk="0" hangingPunct="1">
        <a:lnSpc>
          <a:spcPct val="90000"/>
        </a:lnSpc>
        <a:spcBef>
          <a:spcPts val="1335"/>
        </a:spcBef>
        <a:buFont typeface="Arial" panose="020B0604020202020204" pitchFamily="34" charset="0"/>
        <a:buNone/>
        <a:defRPr sz="3200" kern="1200">
          <a:solidFill>
            <a:schemeClr val="tx1"/>
          </a:solidFill>
          <a:latin typeface="微软雅黑" panose="020B0503020204020204" pitchFamily="34" charset="-122"/>
          <a:ea typeface="微软雅黑" panose="020B0503020204020204" pitchFamily="34" charset="-122"/>
          <a:cs typeface="+mn-cs"/>
        </a:defRPr>
      </a:lvl1pPr>
      <a:lvl2pPr marL="609600" indent="0" algn="l" defTabSz="1219200" rtl="0" eaLnBrk="1" latinLnBrk="0" hangingPunct="1">
        <a:lnSpc>
          <a:spcPct val="90000"/>
        </a:lnSpc>
        <a:spcBef>
          <a:spcPts val="665"/>
        </a:spcBef>
        <a:buFont typeface="Arial" panose="020B0604020202020204" pitchFamily="34" charset="0"/>
        <a:buNone/>
        <a:defRPr sz="2665" kern="1200">
          <a:solidFill>
            <a:schemeClr val="tx1"/>
          </a:solidFill>
          <a:latin typeface="微软雅黑" panose="020B0503020204020204" pitchFamily="34" charset="-122"/>
          <a:ea typeface="微软雅黑" panose="020B0503020204020204" pitchFamily="34" charset="-122"/>
          <a:cs typeface="+mn-cs"/>
        </a:defRPr>
      </a:lvl2pPr>
      <a:lvl3pPr marL="1219200" indent="0" algn="l" defTabSz="1219200" rtl="0" eaLnBrk="1" latinLnBrk="0" hangingPunct="1">
        <a:lnSpc>
          <a:spcPct val="90000"/>
        </a:lnSpc>
        <a:spcBef>
          <a:spcPts val="665"/>
        </a:spcBef>
        <a:buFont typeface="Arial" panose="020B0604020202020204" pitchFamily="34" charset="0"/>
        <a:buNone/>
        <a:defRPr sz="2400" kern="1200">
          <a:solidFill>
            <a:schemeClr val="tx1"/>
          </a:solidFill>
          <a:latin typeface="微软雅黑" panose="020B0503020204020204" pitchFamily="34" charset="-122"/>
          <a:ea typeface="微软雅黑" panose="020B0503020204020204" pitchFamily="34" charset="-122"/>
          <a:cs typeface="+mn-cs"/>
        </a:defRPr>
      </a:lvl3pPr>
      <a:lvl4pPr marL="1828800" indent="0" algn="l" defTabSz="1219200" rtl="0" eaLnBrk="1" latinLnBrk="0" hangingPunct="1">
        <a:lnSpc>
          <a:spcPct val="90000"/>
        </a:lnSpc>
        <a:spcBef>
          <a:spcPts val="665"/>
        </a:spcBef>
        <a:buFont typeface="Arial" panose="020B0604020202020204" pitchFamily="34" charset="0"/>
        <a:buNone/>
        <a:defRPr sz="2135" kern="1200">
          <a:solidFill>
            <a:schemeClr val="tx1"/>
          </a:solidFill>
          <a:latin typeface="微软雅黑" panose="020B0503020204020204" pitchFamily="34" charset="-122"/>
          <a:ea typeface="微软雅黑" panose="020B0503020204020204" pitchFamily="34" charset="-122"/>
          <a:cs typeface="+mn-cs"/>
        </a:defRPr>
      </a:lvl4pPr>
      <a:lvl5pPr marL="2438400" indent="0" algn="l" defTabSz="1219200" rtl="0" eaLnBrk="1" latinLnBrk="0" hangingPunct="1">
        <a:lnSpc>
          <a:spcPct val="90000"/>
        </a:lnSpc>
        <a:spcBef>
          <a:spcPts val="665"/>
        </a:spcBef>
        <a:buFont typeface="Arial" panose="020B0604020202020204" pitchFamily="34" charset="0"/>
        <a:buNone/>
        <a:defRPr sz="2135" kern="1200">
          <a:solidFill>
            <a:schemeClr val="tx1"/>
          </a:solidFill>
          <a:latin typeface="微软雅黑" panose="020B0503020204020204" pitchFamily="34" charset="-122"/>
          <a:ea typeface="微软雅黑" panose="020B0503020204020204" pitchFamily="34" charset="-122"/>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思源黑体 Normal" panose="020B0400000000000000" charset="-122"/>
                <a:ea typeface="思源黑体 Normal" panose="020B0400000000000000" charset="-122"/>
              </a:rPr>
              <a:t>二、癌症早筛的实施</a:t>
            </a:r>
          </a:p>
        </p:txBody>
      </p:sp>
      <p:grpSp>
        <p:nvGrpSpPr>
          <p:cNvPr id="3" name="组合 2"/>
          <p:cNvGrpSpPr/>
          <p:nvPr/>
        </p:nvGrpSpPr>
        <p:grpSpPr>
          <a:xfrm>
            <a:off x="344384" y="1372817"/>
            <a:ext cx="11530941" cy="4651289"/>
            <a:chOff x="442115" y="1519883"/>
            <a:chExt cx="5762072" cy="4412034"/>
          </a:xfrm>
        </p:grpSpPr>
        <p:sp>
          <p:nvSpPr>
            <p:cNvPr id="5" name="矩形: 圆角 4"/>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7" name="PA_库_矩形 8"/>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grpSp>
      <p:sp>
        <p:nvSpPr>
          <p:cNvPr id="14" name="文本框 13"/>
          <p:cNvSpPr txBox="1"/>
          <p:nvPr/>
        </p:nvSpPr>
        <p:spPr>
          <a:xfrm>
            <a:off x="570863" y="2199745"/>
            <a:ext cx="4587131" cy="2261870"/>
          </a:xfrm>
          <a:prstGeom prst="rect">
            <a:avLst/>
          </a:prstGeom>
          <a:noFill/>
        </p:spPr>
        <p:txBody>
          <a:bodyPr wrap="square" lIns="0" tIns="0" rIns="0" bIns="0" rtlCol="0">
            <a:spAutoFit/>
          </a:bodyPr>
          <a:lstStyle>
            <a:defPPr>
              <a:defRPr lang="zh-CN"/>
            </a:defPPr>
            <a:lvl1pPr algn="just">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vl2pPr>
              <a:defRPr/>
            </a:lvl2pPr>
            <a:lvl3pPr>
              <a:defRPr/>
            </a:lvl3pPr>
            <a:lvl4pPr>
              <a:defRPr/>
            </a:lvl4pPr>
            <a:lvl5pPr>
              <a:defRPr/>
            </a:lvl5pPr>
            <a:lvl6pPr>
              <a:defRPr/>
            </a:lvl6pPr>
            <a:lvl7pPr>
              <a:defRPr/>
            </a:lvl7pPr>
            <a:lvl8pPr>
              <a:defRPr/>
            </a:lvl8pPr>
            <a:lvl9pPr>
              <a:defRPr/>
            </a:lvl9pPr>
          </a:lstStyle>
          <a:p>
            <a:pPr algn="l" defTabSz="1219200">
              <a:buClr>
                <a:srgbClr val="185393"/>
              </a:buClr>
              <a:defRPr/>
            </a:pPr>
            <a:r>
              <a:rPr lang="zh-CN" altLang="en-US" sz="1400" b="1"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在肿瘤高危人群的防癌体检中，肿瘤标志物的检测还是非常有必要的。具有较高参考价值的肿瘤标志物包括：</a:t>
            </a:r>
          </a:p>
          <a:p>
            <a:pPr algn="l" defTabSz="1219200">
              <a:buClr>
                <a:srgbClr val="185393"/>
              </a:buClr>
              <a:defRPr/>
            </a:pP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(1)</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甲胎蛋白（</a:t>
            </a: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AFP</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a:t>
            </a:r>
          </a:p>
          <a:p>
            <a:pPr algn="l" defTabSz="1219200">
              <a:buClr>
                <a:srgbClr val="185393"/>
              </a:buClr>
              <a:defRPr/>
            </a:pP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(2)</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前列腺特异性抗原（</a:t>
            </a: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PSA</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a:t>
            </a:r>
          </a:p>
          <a:p>
            <a:pPr algn="l" defTabSz="1219200">
              <a:buClr>
                <a:srgbClr val="185393"/>
              </a:buClr>
              <a:defRPr/>
            </a:pP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(3)</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癌胚抗原（</a:t>
            </a: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CEA</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a:t>
            </a:r>
          </a:p>
          <a:p>
            <a:pPr algn="l" defTabSz="1219200">
              <a:buClr>
                <a:srgbClr val="185393"/>
              </a:buClr>
              <a:defRPr/>
            </a:pP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(4)CA125</a:t>
            </a:r>
          </a:p>
          <a:p>
            <a:pPr algn="l" defTabSz="1219200">
              <a:buClr>
                <a:srgbClr val="185393"/>
              </a:buClr>
              <a:defRPr/>
            </a:pP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(5)CA199</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1808" y="3548839"/>
            <a:ext cx="2873891" cy="2154658"/>
          </a:xfrm>
          <a:prstGeom prst="rect">
            <a:avLst/>
          </a:prstGeom>
        </p:spPr>
      </p:pic>
      <p:sp>
        <p:nvSpPr>
          <p:cNvPr id="17" name="文本框 16"/>
          <p:cNvSpPr txBox="1"/>
          <p:nvPr/>
        </p:nvSpPr>
        <p:spPr>
          <a:xfrm>
            <a:off x="5781368" y="2153484"/>
            <a:ext cx="5572431" cy="2962734"/>
          </a:xfrm>
          <a:prstGeom prst="rect">
            <a:avLst/>
          </a:prstGeom>
          <a:noFill/>
        </p:spPr>
        <p:txBody>
          <a:bodyPr wrap="square">
            <a:spAutoFit/>
          </a:bodyPr>
          <a:lstStyle/>
          <a:p>
            <a:pPr>
              <a:lnSpc>
                <a:spcPct val="150000"/>
              </a:lnSpc>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其他常见的肿瘤标志物还有</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CA153</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CA724</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CA242</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NSE</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HCG</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等。由于绝大多数肿瘤标志物与肿瘤并不是一一对应的关系，同一肿瘤可引起多种肿瘤标志物的升高，一种肿瘤标志物升高也可能是由多种肿瘤导致的，因此临床上常采用肿瘤标志物组合来提高检测的准确性。</a:t>
            </a:r>
            <a:endPar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a:lnSpc>
                <a:spcPct val="150000"/>
              </a:lnSpc>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但值得注意的是，许多生理因素、药物、不良生活习惯、炎症及良性肿瘤等也可能造成肿瘤标志物的升高。</a:t>
            </a:r>
            <a:endPar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a:lnSpc>
                <a:spcPct val="150000"/>
              </a:lnSpc>
            </a:pPr>
            <a:r>
              <a:rPr lang="zh-CN" altLang="en-US" sz="14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因此，肿瘤标志物升高不一定表示得了癌症。同样，肿瘤标志物阴性，也不能完全排除癌症的可能，不应掉以轻心。</a:t>
            </a:r>
          </a:p>
        </p:txBody>
      </p:sp>
      <p:sp>
        <p:nvSpPr>
          <p:cNvPr id="63" name="Rectangle: Rounded Corners 9"/>
          <p:cNvSpPr/>
          <p:nvPr/>
        </p:nvSpPr>
        <p:spPr>
          <a:xfrm>
            <a:off x="4714504" y="1589740"/>
            <a:ext cx="2030680" cy="431267"/>
          </a:xfrm>
          <a:prstGeom prst="roundRect">
            <a:avLst>
              <a:gd name="adj" fmla="val 50000"/>
            </a:avLst>
          </a:prstGeom>
          <a:gradFill>
            <a:gsLst>
              <a:gs pos="0">
                <a:srgbClr val="0595FF">
                  <a:lumMod val="60000"/>
                  <a:lumOff val="40000"/>
                </a:srgbClr>
              </a:gs>
              <a:gs pos="88000">
                <a:srgbClr val="185393"/>
              </a:gs>
            </a:gsLst>
            <a:lin ang="2700000" scaled="1"/>
          </a:gradFill>
          <a:ln w="12700" cap="flat" cmpd="sng" algn="ctr">
            <a:noFill/>
            <a:prstDash val="solid"/>
            <a:miter lim="800000"/>
          </a:ln>
          <a:effectLst>
            <a:outerShdw blurRad="787400" dist="101600" dir="5400000" sx="80000" sy="80000" algn="t" rotWithShape="0">
              <a:srgbClr val="2683C6"/>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思源黑体 Normal" panose="020B0400000000000000" charset="-122"/>
                <a:ea typeface="思源黑体 Normal" panose="020B0400000000000000" charset="-122"/>
                <a:cs typeface="+mn-cs"/>
              </a:rPr>
              <a:t>肿瘤标志物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B6CA777-1EF6-24CC-CCE4-2BBE33A4583A}"/>
              </a:ext>
            </a:extLst>
          </p:cNvPr>
          <p:cNvGrpSpPr/>
          <p:nvPr/>
        </p:nvGrpSpPr>
        <p:grpSpPr>
          <a:xfrm>
            <a:off x="344384" y="1372817"/>
            <a:ext cx="11530941" cy="4651289"/>
            <a:chOff x="442115" y="1519883"/>
            <a:chExt cx="5762072" cy="4412034"/>
          </a:xfrm>
        </p:grpSpPr>
        <p:sp>
          <p:nvSpPr>
            <p:cNvPr id="11" name="矩形: 圆角 10">
              <a:extLst>
                <a:ext uri="{FF2B5EF4-FFF2-40B4-BE49-F238E27FC236}">
                  <a16:creationId xmlns:a16="http://schemas.microsoft.com/office/drawing/2014/main" id="{A39E25E2-9147-BD21-4BCF-4925984BEADB}"/>
                </a:ext>
              </a:extLst>
            </p:cNvPr>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2" name="PA_库_矩形 8">
              <a:extLst>
                <a:ext uri="{FF2B5EF4-FFF2-40B4-BE49-F238E27FC236}">
                  <a16:creationId xmlns:a16="http://schemas.microsoft.com/office/drawing/2014/main" id="{BF3946E4-C5C6-6FFF-8237-AF7493328624}"/>
                </a:ext>
              </a:extLst>
            </p:cNvPr>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grpSp>
      <p:sp>
        <p:nvSpPr>
          <p:cNvPr id="4" name="标题 3"/>
          <p:cNvSpPr>
            <a:spLocks noGrp="1"/>
          </p:cNvSpPr>
          <p:nvPr>
            <p:ph type="title"/>
          </p:nvPr>
        </p:nvSpPr>
        <p:spPr/>
        <p:txBody>
          <a:bodyPr/>
          <a:lstStyle/>
          <a:p>
            <a:r>
              <a:rPr lang="zh-CN" altLang="en-US" dirty="0">
                <a:latin typeface="思源黑体 Normal" panose="020B0400000000000000" charset="-122"/>
                <a:ea typeface="思源黑体 Normal" panose="020B0400000000000000" charset="-122"/>
              </a:rPr>
              <a:t>二、癌症早筛的实施</a:t>
            </a:r>
          </a:p>
        </p:txBody>
      </p:sp>
      <p:sp>
        <p:nvSpPr>
          <p:cNvPr id="24" name="文本框 23"/>
          <p:cNvSpPr txBox="1"/>
          <p:nvPr/>
        </p:nvSpPr>
        <p:spPr>
          <a:xfrm>
            <a:off x="607398" y="2013856"/>
            <a:ext cx="10878761" cy="4191088"/>
          </a:xfrm>
          <a:prstGeom prst="rect">
            <a:avLst/>
          </a:prstGeom>
          <a:noFill/>
        </p:spPr>
        <p:txBody>
          <a:bodyPr wrap="square" lIns="0" tIns="0" rIns="0" bIns="0" rtlCol="0">
            <a:noAutofit/>
          </a:bodyPr>
          <a:lstStyle>
            <a:defPPr>
              <a:defRPr lang="zh-CN"/>
            </a:defPPr>
            <a:lvl1pPr algn="just">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vl2pPr>
              <a:defRPr/>
            </a:lvl2pPr>
            <a:lvl3pPr>
              <a:defRPr/>
            </a:lvl3pPr>
            <a:lvl4pPr>
              <a:defRPr/>
            </a:lvl4pPr>
            <a:lvl5pPr>
              <a:defRPr/>
            </a:lvl5pPr>
            <a:lvl6pPr>
              <a:defRPr/>
            </a:lvl6pPr>
            <a:lvl7pPr>
              <a:defRPr/>
            </a:lvl7pPr>
            <a:lvl8pPr>
              <a:defRPr/>
            </a:lvl8pPr>
            <a:lvl9pPr>
              <a:defRPr/>
            </a:lvl9pPr>
          </a:lstStyle>
          <a:p>
            <a:pPr algn="l" defTabSz="1219200">
              <a:defRPr/>
            </a:pPr>
            <a:r>
              <a:rPr lang="en-US" altLang="zh-CN" sz="1400" kern="1200" spc="0" dirty="0">
                <a:solidFill>
                  <a:schemeClr val="tx1"/>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        </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液体活检作为一种非侵入性的新型辅助检测方法，在肿瘤的早期筛查诊断、疗效监测以及预后评估监测方面应用越来越广泛，具有较好的可接受性和实时监测能力。</a:t>
            </a:r>
          </a:p>
          <a:p>
            <a:pPr algn="l" defTabSz="1219200">
              <a:defRPr/>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      目前液体活检对象主要包括：游离肿瘤细胞（CTC）、循环肿瘤DNA（ctDNA）、外泌体、循环RNA、肿瘤相关血小板等。其中CTC和ctDNA检测是近年来发展最迅速的两个研究领域，在肺癌、肝癌、肠癌等的早期筛查中显现出较好的应用前景。</a:t>
            </a:r>
          </a:p>
          <a:p>
            <a:pPr algn="l" defTabSz="1219200">
              <a:defRPr/>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     </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 </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有研究表明，采用荧光定量PCR技术进行多靶点DNA甲基化联合检测（SHOX2甲基化、RASSF1A甲基化和PTGER4甲基化），有望提高早期肺癌的检出率。</a:t>
            </a:r>
            <a:endPar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endParaRPr>
          </a:p>
          <a:p>
            <a:pPr algn="l" defTabSz="1219200">
              <a:defRPr/>
            </a:pP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      </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近年来研究发现，在结直肠癌患者血浆样本中Septin9、SDC2及BCAT1三基因启动子区域呈高度甲基化，采用荧</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光定量PCR技术进行血浆三基因DNA甲基化联合检测，对结直肠癌的早期筛查具有重要意义。</a:t>
            </a:r>
            <a:endPar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endParaRPr>
          </a:p>
          <a:p>
            <a:pPr algn="l" defTabSz="1219200">
              <a:defRPr/>
            </a:pP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        随着技术的进步和研究的深入，越来越多的液体活检技术被开发出来，基于</a:t>
            </a:r>
            <a:r>
              <a:rPr lang="en-US" altLang="zh-CN" sz="1400" kern="1200" spc="0" dirty="0" err="1">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ctDNA</a:t>
            </a: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循环肿瘤 </a:t>
            </a: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DNA)</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的液体活检和基于</a:t>
            </a: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cfDNA</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全基因测序，以片段大小分布、核小体印迹、拷贝数变异、末端序列多维度分析为核心的液体活检技术，在肝癌早筛中展现出重要价值。突变和甲基化的共同检测及其与蛋白生化等传统标志物的联合应用，可以获得更好的筛查效果。另外，</a:t>
            </a:r>
            <a:r>
              <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cfDNA</a:t>
            </a: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全基因测序多维度分析液体活检技术在多癌种早期筛查上也显现出较好的应用前景。</a:t>
            </a:r>
            <a:endParaRPr lang="en-US" altLang="zh-CN"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endParaRPr>
          </a:p>
        </p:txBody>
      </p:sp>
      <p:sp>
        <p:nvSpPr>
          <p:cNvPr id="13" name="Rectangle: Rounded Corners 9">
            <a:extLst>
              <a:ext uri="{FF2B5EF4-FFF2-40B4-BE49-F238E27FC236}">
                <a16:creationId xmlns:a16="http://schemas.microsoft.com/office/drawing/2014/main" id="{565AF7A8-0333-BD2E-3570-C12D66EB9972}"/>
              </a:ext>
            </a:extLst>
          </p:cNvPr>
          <p:cNvSpPr/>
          <p:nvPr/>
        </p:nvSpPr>
        <p:spPr>
          <a:xfrm>
            <a:off x="4714504" y="1474933"/>
            <a:ext cx="2030680" cy="431267"/>
          </a:xfrm>
          <a:prstGeom prst="roundRect">
            <a:avLst>
              <a:gd name="adj" fmla="val 50000"/>
            </a:avLst>
          </a:prstGeom>
          <a:gradFill>
            <a:gsLst>
              <a:gs pos="0">
                <a:srgbClr val="0595FF">
                  <a:lumMod val="60000"/>
                  <a:lumOff val="40000"/>
                </a:srgbClr>
              </a:gs>
              <a:gs pos="88000">
                <a:srgbClr val="185393"/>
              </a:gs>
            </a:gsLst>
            <a:lin ang="2700000" scaled="1"/>
          </a:gradFill>
          <a:ln w="12700" cap="flat" cmpd="sng" algn="ctr">
            <a:noFill/>
            <a:prstDash val="solid"/>
            <a:miter lim="800000"/>
          </a:ln>
          <a:effectLst>
            <a:outerShdw blurRad="787400" dist="101600" dir="5400000" sx="80000" sy="80000" algn="t" rotWithShape="0">
              <a:srgbClr val="2683C6"/>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思源黑体 Normal" panose="020B0400000000000000" charset="-122"/>
                <a:ea typeface="思源黑体 Normal" panose="020B0400000000000000" charset="-122"/>
                <a:cs typeface="+mn-cs"/>
              </a:rPr>
              <a:t>新型早筛技术</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思源黑体 Normal" panose="020B0400000000000000" charset="-122"/>
                <a:ea typeface="思源黑体 Normal" panose="020B0400000000000000" charset="-122"/>
              </a:rPr>
              <a:t>二、癌症早筛的实施</a:t>
            </a:r>
          </a:p>
        </p:txBody>
      </p:sp>
      <p:grpSp>
        <p:nvGrpSpPr>
          <p:cNvPr id="3" name="组合 2"/>
          <p:cNvGrpSpPr/>
          <p:nvPr/>
        </p:nvGrpSpPr>
        <p:grpSpPr>
          <a:xfrm>
            <a:off x="176862" y="1372817"/>
            <a:ext cx="11739835" cy="4959157"/>
            <a:chOff x="442115" y="1519883"/>
            <a:chExt cx="5762072" cy="4412034"/>
          </a:xfrm>
        </p:grpSpPr>
        <p:sp>
          <p:nvSpPr>
            <p:cNvPr id="5" name="矩形: 圆角 4"/>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a:ea typeface="阿里巴巴普惠体 R" pitchFamily="18" charset="-122"/>
                <a:cs typeface="+mn-cs"/>
              </a:endParaRPr>
            </a:p>
          </p:txBody>
        </p:sp>
        <p:sp>
          <p:nvSpPr>
            <p:cNvPr id="7" name="PA_库_矩形 8"/>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ea"/>
                <a:sym typeface="+mn-lt"/>
              </a:endParaRPr>
            </a:p>
          </p:txBody>
        </p:sp>
      </p:grpSp>
      <p:sp>
        <p:nvSpPr>
          <p:cNvPr id="24" name="文本框 23"/>
          <p:cNvSpPr txBox="1"/>
          <p:nvPr/>
        </p:nvSpPr>
        <p:spPr>
          <a:xfrm>
            <a:off x="607110" y="2103742"/>
            <a:ext cx="10878761" cy="1708237"/>
          </a:xfrm>
          <a:prstGeom prst="rect">
            <a:avLst/>
          </a:prstGeom>
          <a:noFill/>
        </p:spPr>
        <p:txBody>
          <a:bodyPr wrap="square" lIns="0" tIns="0" rIns="0" bIns="0" rtlCol="0">
            <a:noAutofit/>
          </a:bodyPr>
          <a:lstStyle>
            <a:defPPr>
              <a:defRPr lang="zh-CN"/>
            </a:defPPr>
            <a:lvl1pPr algn="just">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vl2pPr>
              <a:defRPr/>
            </a:lvl2pPr>
            <a:lvl3pPr>
              <a:defRPr/>
            </a:lvl3pPr>
            <a:lvl4pPr>
              <a:defRPr/>
            </a:lvl4pPr>
            <a:lvl5pPr>
              <a:defRPr/>
            </a:lvl5pPr>
            <a:lvl6pPr>
              <a:defRPr/>
            </a:lvl6pPr>
            <a:lvl7pPr>
              <a:defRPr/>
            </a:lvl7pPr>
            <a:lvl8pPr>
              <a:defRPr/>
            </a:lvl8pPr>
            <a:lvl9pPr>
              <a:defRPr/>
            </a:lvl9pPr>
          </a:lstStyle>
          <a:p>
            <a:pPr marL="285750" indent="-285750" algn="l" defTabSz="1219200">
              <a:buFont typeface="Arial" panose="020B0604020202020204" pitchFamily="34" charset="0"/>
              <a:buChar char="•"/>
              <a:defRPr/>
            </a:pPr>
            <a:r>
              <a:rPr lang="zh-CN" altLang="en-US"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血、尿、便三大常规检查也可以从中发现癌症的蛛丝马迹。</a:t>
            </a:r>
            <a:endParaRPr lang="en-US" altLang="zh-CN"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endParaRPr>
          </a:p>
          <a:p>
            <a:pPr marL="285750" indent="-285750" algn="l" defTabSz="1219200">
              <a:buFont typeface="Arial" panose="020B0604020202020204" pitchFamily="34" charset="0"/>
              <a:buChar char="•"/>
              <a:defRPr/>
            </a:pPr>
            <a:r>
              <a:rPr lang="zh-CN" altLang="en-US"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甲状腺的触诊、肛门指检、乳腺触诊等体格检查也是一种简单有效的方式。</a:t>
            </a:r>
            <a:endParaRPr lang="en-US" altLang="zh-CN"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endParaRPr>
          </a:p>
          <a:p>
            <a:pPr marL="285750" indent="-285750" algn="l" defTabSz="1219200">
              <a:buFont typeface="Arial" panose="020B0604020202020204" pitchFamily="34" charset="0"/>
              <a:buChar char="•"/>
              <a:defRPr/>
            </a:pPr>
            <a:r>
              <a:rPr lang="zh-CN" altLang="en-US"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还有如幽门螺杆菌（</a:t>
            </a:r>
            <a:r>
              <a:rPr lang="en-US" altLang="zh-CN"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HP</a:t>
            </a:r>
            <a:r>
              <a:rPr lang="zh-CN" altLang="en-US"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）、人乳头瘤病毒（</a:t>
            </a:r>
            <a:r>
              <a:rPr lang="en-US" altLang="zh-CN"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HPV</a:t>
            </a:r>
            <a:r>
              <a:rPr lang="zh-CN" altLang="en-US"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）、宫颈刮片或</a:t>
            </a:r>
            <a:r>
              <a:rPr lang="en-US" altLang="zh-CN"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TCT</a:t>
            </a:r>
            <a:r>
              <a:rPr lang="zh-CN" altLang="en-US"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等细胞学检查以及基因检测等在筛查中都有重要作用。</a:t>
            </a:r>
            <a:endParaRPr lang="en-US" altLang="zh-CN" sz="1400" kern="1200" spc="0" dirty="0">
              <a:solidFill>
                <a:schemeClr val="tx1">
                  <a:lumMod val="65000"/>
                  <a:lumOff val="35000"/>
                </a:schemeClr>
              </a:soli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endParaRPr>
          </a:p>
        </p:txBody>
      </p:sp>
      <p:sp>
        <p:nvSpPr>
          <p:cNvPr id="11" name="Rectangle: Rounded Corners 9">
            <a:extLst>
              <a:ext uri="{FF2B5EF4-FFF2-40B4-BE49-F238E27FC236}">
                <a16:creationId xmlns:a16="http://schemas.microsoft.com/office/drawing/2014/main" id="{843DA3B5-0F86-E5A9-2C79-1A0197CF9D65}"/>
              </a:ext>
            </a:extLst>
          </p:cNvPr>
          <p:cNvSpPr/>
          <p:nvPr/>
        </p:nvSpPr>
        <p:spPr>
          <a:xfrm>
            <a:off x="4714504" y="1474933"/>
            <a:ext cx="2030680" cy="431267"/>
          </a:xfrm>
          <a:prstGeom prst="roundRect">
            <a:avLst>
              <a:gd name="adj" fmla="val 50000"/>
            </a:avLst>
          </a:prstGeom>
          <a:gradFill>
            <a:gsLst>
              <a:gs pos="0">
                <a:srgbClr val="0595FF">
                  <a:lumMod val="60000"/>
                  <a:lumOff val="40000"/>
                </a:srgbClr>
              </a:gs>
              <a:gs pos="88000">
                <a:srgbClr val="185393"/>
              </a:gs>
            </a:gsLst>
            <a:lin ang="2700000" scaled="1"/>
          </a:gradFill>
          <a:ln w="12700" cap="flat" cmpd="sng" algn="ctr">
            <a:noFill/>
            <a:prstDash val="solid"/>
            <a:miter lim="800000"/>
          </a:ln>
          <a:effectLst>
            <a:outerShdw blurRad="787400" dist="101600" dir="5400000" sx="80000" sy="80000" algn="t" rotWithShape="0">
              <a:srgbClr val="2683C6"/>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思源黑体 Normal" panose="020B0400000000000000" charset="-122"/>
                <a:ea typeface="思源黑体 Normal" panose="020B0400000000000000" charset="-122"/>
                <a:cs typeface="+mn-cs"/>
              </a:rPr>
              <a:t>其他检查</a:t>
            </a:r>
          </a:p>
        </p:txBody>
      </p:sp>
    </p:spTree>
    <p:extLst>
      <p:ext uri="{BB962C8B-B14F-4D97-AF65-F5344CB8AC3E}">
        <p14:creationId xmlns:p14="http://schemas.microsoft.com/office/powerpoint/2010/main" val="287527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82933" y="2040126"/>
            <a:ext cx="5138058" cy="3983980"/>
            <a:chOff x="442115" y="1519883"/>
            <a:chExt cx="5762072" cy="4412034"/>
          </a:xfrm>
        </p:grpSpPr>
        <p:sp>
          <p:nvSpPr>
            <p:cNvPr id="29" name="矩形: 圆角 28"/>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30" name="PA_库_矩形 8"/>
            <p:cNvSpPr/>
            <p:nvPr>
              <p:custDataLst>
                <p:tags r:id="rId2"/>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31"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高危人群</a:t>
              </a:r>
            </a:p>
          </p:txBody>
        </p:sp>
      </p:grpSp>
      <p:sp>
        <p:nvSpPr>
          <p:cNvPr id="134"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三、常见癌症的筛查策略</a:t>
            </a:r>
          </a:p>
        </p:txBody>
      </p:sp>
      <p:grpSp>
        <p:nvGrpSpPr>
          <p:cNvPr id="6" name="组合 5"/>
          <p:cNvGrpSpPr/>
          <p:nvPr/>
        </p:nvGrpSpPr>
        <p:grpSpPr>
          <a:xfrm>
            <a:off x="246180" y="888259"/>
            <a:ext cx="4034480" cy="1446550"/>
            <a:chOff x="695325" y="1453184"/>
            <a:chExt cx="4034480" cy="2561049"/>
          </a:xfrm>
        </p:grpSpPr>
        <p:sp>
          <p:nvSpPr>
            <p:cNvPr id="7" name="矩形: 圆角 6"/>
            <p:cNvSpPr/>
            <p:nvPr/>
          </p:nvSpPr>
          <p:spPr>
            <a:xfrm>
              <a:off x="695325" y="1833504"/>
              <a:ext cx="3325695" cy="1298195"/>
            </a:xfrm>
            <a:prstGeom prst="roundRect">
              <a:avLst>
                <a:gd name="adj" fmla="val 10005"/>
              </a:avLst>
            </a:prstGeom>
            <a:gradFill flip="none" rotWithShape="1">
              <a:gsLst>
                <a:gs pos="100000">
                  <a:schemeClr val="accent1">
                    <a:lumMod val="20000"/>
                    <a:lumOff val="80000"/>
                  </a:schemeClr>
                </a:gs>
                <a:gs pos="0">
                  <a:schemeClr val="accent1">
                    <a:lumMod val="20000"/>
                    <a:lumOff val="8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Normal" panose="020B0400000000000000" charset="-122"/>
                <a:ea typeface="思源黑体 Normal" panose="020B0400000000000000" charset="-122"/>
              </a:endParaRPr>
            </a:p>
          </p:txBody>
        </p:sp>
        <p:sp>
          <p:nvSpPr>
            <p:cNvPr id="9" name="文本框 8"/>
            <p:cNvSpPr txBox="1"/>
            <p:nvPr/>
          </p:nvSpPr>
          <p:spPr>
            <a:xfrm>
              <a:off x="1253181" y="1453184"/>
              <a:ext cx="3476624" cy="2561049"/>
            </a:xfrm>
            <a:prstGeom prst="rect">
              <a:avLst/>
            </a:prstGeom>
            <a:noFill/>
          </p:spPr>
          <p:txBody>
            <a:bodyPr wrap="square" rtlCol="0">
              <a:spAutoFit/>
            </a:bodyPr>
            <a:lstStyle/>
            <a:p>
              <a:pPr algn="ctr"/>
              <a:r>
                <a:rPr lang="en-US" altLang="zh-CN" sz="8800" i="1" dirty="0">
                  <a:gradFill flip="none" rotWithShape="1">
                    <a:gsLst>
                      <a:gs pos="100000">
                        <a:schemeClr val="accent1"/>
                      </a:gs>
                      <a:gs pos="23000">
                        <a:schemeClr val="accent1">
                          <a:lumMod val="20000"/>
                          <a:lumOff val="80000"/>
                          <a:alpha val="0"/>
                        </a:schemeClr>
                      </a:gs>
                    </a:gsLst>
                    <a:lin ang="16200000" scaled="1"/>
                    <a:tileRect/>
                  </a:gradFill>
                  <a:latin typeface="思源黑体 Normal" panose="020B0400000000000000" charset="-122"/>
                  <a:ea typeface="思源黑体 Normal" panose="020B0400000000000000" charset="-122"/>
                </a:rPr>
                <a:t>01</a:t>
              </a:r>
            </a:p>
          </p:txBody>
        </p:sp>
        <p:sp>
          <p:nvSpPr>
            <p:cNvPr id="10" name="文本框 9"/>
            <p:cNvSpPr txBox="1"/>
            <p:nvPr/>
          </p:nvSpPr>
          <p:spPr>
            <a:xfrm>
              <a:off x="1056309" y="2090648"/>
              <a:ext cx="2225735" cy="586110"/>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defTabSz="1219200">
                <a:defRPr/>
              </a:pPr>
              <a:r>
                <a:rPr lang="zh-CN" altLang="en-US" sz="2400" b="1" spc="600"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思源黑体 CN Normal" panose="020B0400000000000000" pitchFamily="34" charset="-122"/>
                </a:rPr>
                <a:t>肺癌</a:t>
              </a:r>
            </a:p>
          </p:txBody>
        </p:sp>
      </p:grpSp>
      <p:sp>
        <p:nvSpPr>
          <p:cNvPr id="27" name="文本框 26"/>
          <p:cNvSpPr txBox="1"/>
          <p:nvPr/>
        </p:nvSpPr>
        <p:spPr>
          <a:xfrm>
            <a:off x="740326" y="3115016"/>
            <a:ext cx="4710504" cy="2553335"/>
          </a:xfrm>
          <a:prstGeom prst="rect">
            <a:avLst/>
          </a:prstGeom>
          <a:noFill/>
        </p:spPr>
        <p:txBody>
          <a:bodyPr wrap="square" rtlCol="0">
            <a:spAutoFit/>
          </a:bodyPr>
          <a:lstStyle/>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正在吸烟或曾经吸烟，且吸烟指数≥</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400</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（吸烟指数</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每天吸烟支数</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吸烟的年数）</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长期暴露于恶劣环境或职业致癌物的人群</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合并慢性阻塞性肺疾病、弥漫性肺纤维化以及既往曾患肺结核等肺病的患者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年龄≥</a:t>
            </a:r>
            <a:r>
              <a:rPr kumimoji="0" lang="en-US" altLang="zh-CN"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50</a:t>
            </a: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岁的中老年人</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具有肿瘤家族史，尤其是直系亲属罹患恶性肿瘤的人群</a:t>
            </a:r>
          </a:p>
        </p:txBody>
      </p:sp>
      <p:grpSp>
        <p:nvGrpSpPr>
          <p:cNvPr id="32" name="组合 31"/>
          <p:cNvGrpSpPr/>
          <p:nvPr/>
        </p:nvGrpSpPr>
        <p:grpSpPr>
          <a:xfrm>
            <a:off x="5771934" y="2040125"/>
            <a:ext cx="5669816" cy="3961152"/>
            <a:chOff x="441761" y="1385418"/>
            <a:chExt cx="5762072" cy="4812755"/>
          </a:xfrm>
        </p:grpSpPr>
        <p:sp>
          <p:nvSpPr>
            <p:cNvPr id="33" name="矩形: 圆角 32"/>
            <p:cNvSpPr/>
            <p:nvPr/>
          </p:nvSpPr>
          <p:spPr>
            <a:xfrm rot="5400000">
              <a:off x="916419" y="910760"/>
              <a:ext cx="4812755"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34" name="PA_库_矩形 8"/>
            <p:cNvSpPr/>
            <p:nvPr>
              <p:custDataLst>
                <p:tags r:id="rId1"/>
              </p:custDataLst>
            </p:nvPr>
          </p:nvSpPr>
          <p:spPr>
            <a:xfrm flipH="1">
              <a:off x="1900892" y="606649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35" name="îśḻiďe"/>
            <p:cNvSpPr txBox="1"/>
            <p:nvPr/>
          </p:nvSpPr>
          <p:spPr>
            <a:xfrm>
              <a:off x="1657122" y="1720324"/>
              <a:ext cx="3089712" cy="5391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筛查策略</a:t>
              </a:r>
            </a:p>
          </p:txBody>
        </p:sp>
      </p:grpSp>
      <p:sp>
        <p:nvSpPr>
          <p:cNvPr id="39" name="文本框 38"/>
          <p:cNvSpPr txBox="1"/>
          <p:nvPr/>
        </p:nvSpPr>
        <p:spPr>
          <a:xfrm>
            <a:off x="5989281" y="3115016"/>
            <a:ext cx="5108278" cy="2268954"/>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defRPr/>
            </a:pP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影像学检查在肺癌筛查中占据着最重要的作用，低剂量螺旋</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CT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筛查具有巨大的优势，但并不是所有人都适合运用，对于普通的健康人，并不需要每年进行</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CT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检查，只需要维持自己健康的生活方式，戒除不良习惯即可。但是对于上文提及的肺癌的高危人群，则需要每年进行一次低剂量螺旋</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CT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筛查。</a:t>
            </a:r>
            <a:endPar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BCB8C29-4B61-1BCD-0FB4-666B6F75EF67}"/>
              </a:ext>
            </a:extLst>
          </p:cNvPr>
          <p:cNvGrpSpPr/>
          <p:nvPr/>
        </p:nvGrpSpPr>
        <p:grpSpPr>
          <a:xfrm>
            <a:off x="482933" y="1246909"/>
            <a:ext cx="3709058" cy="4777197"/>
            <a:chOff x="442115" y="1519883"/>
            <a:chExt cx="5762072" cy="4412034"/>
          </a:xfrm>
        </p:grpSpPr>
        <p:sp>
          <p:nvSpPr>
            <p:cNvPr id="4" name="矩形: 圆角 3">
              <a:extLst>
                <a:ext uri="{FF2B5EF4-FFF2-40B4-BE49-F238E27FC236}">
                  <a16:creationId xmlns:a16="http://schemas.microsoft.com/office/drawing/2014/main" id="{6D8836C5-95C8-C2E5-FC4F-707BCEF26D96}"/>
                </a:ext>
              </a:extLst>
            </p:cNvPr>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5" name="PA_库_矩形 8">
              <a:extLst>
                <a:ext uri="{FF2B5EF4-FFF2-40B4-BE49-F238E27FC236}">
                  <a16:creationId xmlns:a16="http://schemas.microsoft.com/office/drawing/2014/main" id="{F1AB40AA-B84E-DCD6-FA50-3014D53CC99A}"/>
                </a:ext>
              </a:extLst>
            </p:cNvPr>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grpSp>
      <p:sp>
        <p:nvSpPr>
          <p:cNvPr id="134"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三、常见癌症的筛查策略</a:t>
            </a:r>
          </a:p>
        </p:txBody>
      </p:sp>
      <p:sp>
        <p:nvSpPr>
          <p:cNvPr id="27" name="文本框 26"/>
          <p:cNvSpPr txBox="1"/>
          <p:nvPr/>
        </p:nvSpPr>
        <p:spPr>
          <a:xfrm>
            <a:off x="536007" y="1399168"/>
            <a:ext cx="3655984" cy="4255396"/>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defRPr/>
            </a:pP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         近年来，液体活检和生物标记物等检测技术的进步，使肺癌的早期筛查有了更多的可能。对于肺癌高危人群，进行外周血血浆</a:t>
            </a:r>
            <a:r>
              <a:rPr kumimoji="0" lang="en-US" altLang="zh-CN"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SHOX2/RASSF1A/PTGER4</a:t>
            </a: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基因甲基化检测有望提高早期肺癌检出率。此外，血浆</a:t>
            </a:r>
            <a:r>
              <a:rPr kumimoji="0" lang="en-US" altLang="zh-CN"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SHOX2/RASSF1A/PTGER4</a:t>
            </a: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基因甲基化检测联合低剂量螺旋 </a:t>
            </a:r>
            <a:r>
              <a:rPr kumimoji="0" lang="en-US" altLang="zh-CN"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CT</a:t>
            </a: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，可帮助进一步提高肺癌的诊断率。</a:t>
            </a:r>
          </a:p>
          <a:p>
            <a:pPr marR="0" lvl="0" algn="l" defTabSz="914400" rtl="0" eaLnBrk="1" fontAlgn="auto" latinLnBrk="0" hangingPunct="1">
              <a:lnSpc>
                <a:spcPct val="150000"/>
              </a:lnSpc>
              <a:spcBef>
                <a:spcPts val="0"/>
              </a:spcBef>
              <a:spcAft>
                <a:spcPts val="0"/>
              </a:spcAft>
              <a:buClrTx/>
              <a:buSzTx/>
              <a:defRPr/>
            </a:pP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        若运用低剂量螺旋</a:t>
            </a:r>
            <a:r>
              <a:rPr kumimoji="0" lang="en-US" altLang="zh-CN"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CT</a:t>
            </a: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筛查发现了未定性结节，则需要定期随访，观察结节有无变化。参考</a:t>
            </a:r>
            <a:r>
              <a:rPr kumimoji="0" lang="en-US" altLang="zh-CN"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2019</a:t>
            </a: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年版</a:t>
            </a:r>
            <a:r>
              <a:rPr kumimoji="0" lang="en-US" altLang="zh-CN"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a:t>
            </a: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肺癌筛查与管理中国专家共识</a:t>
            </a:r>
            <a:r>
              <a:rPr kumimoji="0" lang="en-US" altLang="zh-CN"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a:t>
            </a: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，对非实性以及实性的肺内结节，推荐以下图中的</a:t>
            </a:r>
            <a:r>
              <a:rPr kumimoji="0" lang="en-US" altLang="zh-CN"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CT</a:t>
            </a:r>
            <a:r>
              <a:rPr kumimoji="0" lang="zh-CN" altLang="en-US" sz="14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随访处理策略：</a:t>
            </a:r>
          </a:p>
        </p:txBody>
      </p:sp>
      <p:pic>
        <p:nvPicPr>
          <p:cNvPr id="2" name="图片 1" descr="肺癌"/>
          <p:cNvPicPr>
            <a:picLocks noChangeAspect="1"/>
          </p:cNvPicPr>
          <p:nvPr/>
        </p:nvPicPr>
        <p:blipFill>
          <a:blip r:embed="rId3"/>
          <a:stretch>
            <a:fillRect/>
          </a:stretch>
        </p:blipFill>
        <p:spPr>
          <a:xfrm>
            <a:off x="4364482" y="1114821"/>
            <a:ext cx="7500641" cy="51957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三、常见癌症的筛查策略</a:t>
            </a:r>
          </a:p>
        </p:txBody>
      </p:sp>
      <p:grpSp>
        <p:nvGrpSpPr>
          <p:cNvPr id="6" name="组合 5"/>
          <p:cNvGrpSpPr/>
          <p:nvPr/>
        </p:nvGrpSpPr>
        <p:grpSpPr>
          <a:xfrm>
            <a:off x="246180" y="888259"/>
            <a:ext cx="4034480" cy="1446550"/>
            <a:chOff x="695325" y="1453184"/>
            <a:chExt cx="4034480" cy="2561049"/>
          </a:xfrm>
        </p:grpSpPr>
        <p:sp>
          <p:nvSpPr>
            <p:cNvPr id="8" name="矩形: 圆角 7"/>
            <p:cNvSpPr/>
            <p:nvPr/>
          </p:nvSpPr>
          <p:spPr>
            <a:xfrm>
              <a:off x="695325" y="1833504"/>
              <a:ext cx="3325695" cy="1298195"/>
            </a:xfrm>
            <a:prstGeom prst="roundRect">
              <a:avLst>
                <a:gd name="adj" fmla="val 10005"/>
              </a:avLst>
            </a:prstGeom>
            <a:gradFill flip="none" rotWithShape="1">
              <a:gsLst>
                <a:gs pos="100000">
                  <a:schemeClr val="accent1">
                    <a:lumMod val="20000"/>
                    <a:lumOff val="80000"/>
                  </a:schemeClr>
                </a:gs>
                <a:gs pos="0">
                  <a:schemeClr val="accent1">
                    <a:lumMod val="20000"/>
                    <a:lumOff val="8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3181" y="1453184"/>
              <a:ext cx="3476624" cy="2561049"/>
            </a:xfrm>
            <a:prstGeom prst="rect">
              <a:avLst/>
            </a:prstGeom>
            <a:noFill/>
          </p:spPr>
          <p:txBody>
            <a:bodyPr wrap="square" rtlCol="0">
              <a:spAutoFit/>
            </a:bodyPr>
            <a:lstStyle/>
            <a:p>
              <a:pPr algn="ctr"/>
              <a:r>
                <a:rPr lang="en-US" altLang="zh-CN" sz="8800" i="1" dirty="0">
                  <a:gradFill flip="none" rotWithShape="1">
                    <a:gsLst>
                      <a:gs pos="100000">
                        <a:schemeClr val="accent1"/>
                      </a:gs>
                      <a:gs pos="23000">
                        <a:schemeClr val="accent1">
                          <a:lumMod val="20000"/>
                          <a:lumOff val="80000"/>
                          <a:alpha val="0"/>
                        </a:schemeClr>
                      </a:gs>
                    </a:gsLst>
                    <a:lin ang="16200000" scaled="1"/>
                    <a:tileRect/>
                  </a:gradFill>
                  <a:latin typeface="+mj-lt"/>
                </a:rPr>
                <a:t>02</a:t>
              </a:r>
              <a:endParaRPr lang="zh-CN" altLang="en-US" sz="8800" i="1" dirty="0">
                <a:gradFill flip="none" rotWithShape="1">
                  <a:gsLst>
                    <a:gs pos="100000">
                      <a:schemeClr val="accent1"/>
                    </a:gs>
                    <a:gs pos="23000">
                      <a:schemeClr val="accent1">
                        <a:lumMod val="20000"/>
                        <a:lumOff val="80000"/>
                        <a:alpha val="0"/>
                      </a:schemeClr>
                    </a:gs>
                  </a:gsLst>
                  <a:lin ang="16200000" scaled="1"/>
                  <a:tileRect/>
                </a:gradFill>
                <a:latin typeface="+mj-lt"/>
              </a:endParaRPr>
            </a:p>
          </p:txBody>
        </p:sp>
        <p:sp>
          <p:nvSpPr>
            <p:cNvPr id="10" name="文本框 9"/>
            <p:cNvSpPr txBox="1"/>
            <p:nvPr/>
          </p:nvSpPr>
          <p:spPr>
            <a:xfrm>
              <a:off x="1056309" y="2090648"/>
              <a:ext cx="2225735" cy="815072"/>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defTabSz="1219200">
                <a:defRPr/>
              </a:pPr>
              <a:r>
                <a:rPr lang="zh-CN" altLang="en-US" sz="24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思源黑体 CN Normal" panose="020B0400000000000000" pitchFamily="34" charset="-122"/>
                </a:rPr>
                <a:t>食管癌</a:t>
              </a:r>
            </a:p>
          </p:txBody>
        </p:sp>
      </p:grpSp>
      <p:grpSp>
        <p:nvGrpSpPr>
          <p:cNvPr id="12" name="组合 11"/>
          <p:cNvGrpSpPr/>
          <p:nvPr/>
        </p:nvGrpSpPr>
        <p:grpSpPr>
          <a:xfrm>
            <a:off x="482933" y="2040126"/>
            <a:ext cx="5138058" cy="3983980"/>
            <a:chOff x="442115" y="1519883"/>
            <a:chExt cx="5762072" cy="4412034"/>
          </a:xfrm>
        </p:grpSpPr>
        <p:sp>
          <p:nvSpPr>
            <p:cNvPr id="13" name="矩形: 圆角 12"/>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4" name="PA_库_矩形 8"/>
            <p:cNvSpPr/>
            <p:nvPr>
              <p:custDataLst>
                <p:tags r:id="rId2"/>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15"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高危人群</a:t>
              </a:r>
            </a:p>
          </p:txBody>
        </p:sp>
      </p:grpSp>
      <p:sp>
        <p:nvSpPr>
          <p:cNvPr id="16" name="文本框 15"/>
          <p:cNvSpPr txBox="1"/>
          <p:nvPr/>
        </p:nvSpPr>
        <p:spPr>
          <a:xfrm>
            <a:off x="740326" y="3004795"/>
            <a:ext cx="4710504" cy="2861310"/>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defRPr/>
            </a:pP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年龄若</a:t>
            </a:r>
            <a:r>
              <a:rPr kumimoji="0" lang="en-US" altLang="zh-CN"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≥45</a:t>
            </a: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岁，符合下列任意一项，都应视为食管癌的高危人群，定期参加食管癌的筛查：</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来自食管癌高发区；</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有上消化道症状；</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有食管癌家族史；</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患有食管癌前疾病或癌前病变；</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具有食管癌高危因素（吸烟、重度饮酒、头颈部或呼吸道鳞癌、喜食高温或腌制食物、口腔卫生不良等）</a:t>
            </a:r>
          </a:p>
        </p:txBody>
      </p:sp>
      <p:grpSp>
        <p:nvGrpSpPr>
          <p:cNvPr id="17" name="组合 16"/>
          <p:cNvGrpSpPr/>
          <p:nvPr/>
        </p:nvGrpSpPr>
        <p:grpSpPr>
          <a:xfrm>
            <a:off x="6304183" y="2040126"/>
            <a:ext cx="5138058" cy="3983980"/>
            <a:chOff x="442115" y="1519883"/>
            <a:chExt cx="5762072" cy="4412034"/>
          </a:xfrm>
        </p:grpSpPr>
        <p:sp>
          <p:nvSpPr>
            <p:cNvPr id="18" name="矩形: 圆角 17"/>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9" name="PA_库_矩形 8"/>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20"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筛查策略</a:t>
              </a:r>
            </a:p>
          </p:txBody>
        </p:sp>
      </p:grpSp>
      <p:sp>
        <p:nvSpPr>
          <p:cNvPr id="23" name="文本框 22"/>
          <p:cNvSpPr txBox="1"/>
          <p:nvPr/>
        </p:nvSpPr>
        <p:spPr>
          <a:xfrm>
            <a:off x="6517410" y="3004795"/>
            <a:ext cx="4630754" cy="706755"/>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defRPr/>
            </a:pP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mn-cs"/>
              </a:rPr>
              <a:t>内镜和活检病理检查是目前诊断早期食管癌的金标准。内镜下可直观地观察食管的黏膜改变。</a:t>
            </a:r>
          </a:p>
        </p:txBody>
      </p:sp>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t="9123" b="10385"/>
          <a:stretch>
            <a:fillRect/>
          </a:stretch>
        </p:blipFill>
        <p:spPr>
          <a:xfrm>
            <a:off x="7232537" y="3862930"/>
            <a:ext cx="3281350" cy="19802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三、常见癌症的筛查策略</a:t>
            </a:r>
          </a:p>
        </p:txBody>
      </p:sp>
      <p:grpSp>
        <p:nvGrpSpPr>
          <p:cNvPr id="6" name="组合 5"/>
          <p:cNvGrpSpPr/>
          <p:nvPr/>
        </p:nvGrpSpPr>
        <p:grpSpPr>
          <a:xfrm>
            <a:off x="246180" y="888259"/>
            <a:ext cx="4034480" cy="1446550"/>
            <a:chOff x="695325" y="1453184"/>
            <a:chExt cx="4034480" cy="2561049"/>
          </a:xfrm>
        </p:grpSpPr>
        <p:sp>
          <p:nvSpPr>
            <p:cNvPr id="8" name="矩形: 圆角 7"/>
            <p:cNvSpPr/>
            <p:nvPr/>
          </p:nvSpPr>
          <p:spPr>
            <a:xfrm>
              <a:off x="695325" y="1833504"/>
              <a:ext cx="3325695" cy="1298195"/>
            </a:xfrm>
            <a:prstGeom prst="roundRect">
              <a:avLst>
                <a:gd name="adj" fmla="val 10005"/>
              </a:avLst>
            </a:prstGeom>
            <a:gradFill flip="none" rotWithShape="1">
              <a:gsLst>
                <a:gs pos="100000">
                  <a:schemeClr val="accent1">
                    <a:lumMod val="20000"/>
                    <a:lumOff val="80000"/>
                  </a:schemeClr>
                </a:gs>
                <a:gs pos="0">
                  <a:schemeClr val="accent1">
                    <a:lumMod val="20000"/>
                    <a:lumOff val="8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Normal" panose="020B0400000000000000" charset="-122"/>
                <a:ea typeface="思源黑体 Normal" panose="020B0400000000000000" charset="-122"/>
              </a:endParaRPr>
            </a:p>
          </p:txBody>
        </p:sp>
        <p:sp>
          <p:nvSpPr>
            <p:cNvPr id="9" name="文本框 8"/>
            <p:cNvSpPr txBox="1"/>
            <p:nvPr/>
          </p:nvSpPr>
          <p:spPr>
            <a:xfrm>
              <a:off x="1253181" y="1453184"/>
              <a:ext cx="3476624" cy="2561049"/>
            </a:xfrm>
            <a:prstGeom prst="rect">
              <a:avLst/>
            </a:prstGeom>
            <a:noFill/>
          </p:spPr>
          <p:txBody>
            <a:bodyPr wrap="square" rtlCol="0">
              <a:spAutoFit/>
            </a:bodyPr>
            <a:lstStyle/>
            <a:p>
              <a:pPr algn="ctr"/>
              <a:r>
                <a:rPr lang="en-US" altLang="zh-CN" sz="8800" i="1" dirty="0">
                  <a:gradFill flip="none" rotWithShape="1">
                    <a:gsLst>
                      <a:gs pos="100000">
                        <a:schemeClr val="accent1"/>
                      </a:gs>
                      <a:gs pos="23000">
                        <a:schemeClr val="accent1">
                          <a:lumMod val="20000"/>
                          <a:lumOff val="80000"/>
                          <a:alpha val="0"/>
                        </a:schemeClr>
                      </a:gs>
                    </a:gsLst>
                    <a:lin ang="16200000" scaled="1"/>
                    <a:tileRect/>
                  </a:gradFill>
                  <a:latin typeface="思源黑体 Normal" panose="020B0400000000000000" charset="-122"/>
                  <a:ea typeface="思源黑体 Normal" panose="020B0400000000000000" charset="-122"/>
                </a:rPr>
                <a:t>03</a:t>
              </a:r>
            </a:p>
          </p:txBody>
        </p:sp>
        <p:sp>
          <p:nvSpPr>
            <p:cNvPr id="10" name="文本框 9"/>
            <p:cNvSpPr txBox="1"/>
            <p:nvPr/>
          </p:nvSpPr>
          <p:spPr>
            <a:xfrm>
              <a:off x="1056309" y="2090648"/>
              <a:ext cx="2225735" cy="817356"/>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defTabSz="1219200">
                <a:defRPr/>
              </a:pPr>
              <a:r>
                <a:rPr lang="zh-CN" altLang="en-US" sz="24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思源黑体 CN Normal" panose="020B0400000000000000" pitchFamily="34" charset="-122"/>
                </a:rPr>
                <a:t>胃癌</a:t>
              </a:r>
            </a:p>
          </p:txBody>
        </p:sp>
      </p:grpSp>
      <p:grpSp>
        <p:nvGrpSpPr>
          <p:cNvPr id="11" name="组合 10"/>
          <p:cNvGrpSpPr/>
          <p:nvPr/>
        </p:nvGrpSpPr>
        <p:grpSpPr>
          <a:xfrm>
            <a:off x="482933" y="2040126"/>
            <a:ext cx="5138058" cy="3983980"/>
            <a:chOff x="442115" y="1519883"/>
            <a:chExt cx="5762072" cy="4412034"/>
          </a:xfrm>
        </p:grpSpPr>
        <p:sp>
          <p:nvSpPr>
            <p:cNvPr id="12" name="矩形: 圆角 11"/>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3" name="PA_库_矩形 8"/>
            <p:cNvSpPr/>
            <p:nvPr>
              <p:custDataLst>
                <p:tags r:id="rId2"/>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14"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高危人群</a:t>
              </a:r>
            </a:p>
          </p:txBody>
        </p:sp>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8415" y="3016438"/>
            <a:ext cx="2081071" cy="1560253"/>
          </a:xfrm>
          <a:prstGeom prst="rect">
            <a:avLst/>
          </a:prstGeom>
        </p:spPr>
      </p:pic>
      <p:sp>
        <p:nvSpPr>
          <p:cNvPr id="15" name="文本框 14"/>
          <p:cNvSpPr txBox="1"/>
          <p:nvPr/>
        </p:nvSpPr>
        <p:spPr>
          <a:xfrm>
            <a:off x="559786" y="2795997"/>
            <a:ext cx="4984352" cy="3169285"/>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defRPr/>
            </a:pP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年龄≥</a:t>
            </a:r>
            <a:r>
              <a:rPr kumimoji="0" lang="en-US" altLang="zh-CN"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45</a:t>
            </a: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岁，且符合下列任意一条者，应视为胃癌的高发人群，应定期接受胃癌筛查：</a:t>
            </a:r>
            <a:endParaRPr kumimoji="0" lang="en-US" altLang="zh-CN"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endParaRPr>
          </a:p>
          <a:p>
            <a:pPr marR="0" lvl="0" algn="l" defTabSz="914400" rtl="0" eaLnBrk="1" fontAlgn="auto" latinLnBrk="0" hangingPunct="1">
              <a:lnSpc>
                <a:spcPct val="125000"/>
              </a:lnSpc>
              <a:spcBef>
                <a:spcPts val="0"/>
              </a:spcBef>
              <a:spcAft>
                <a:spcPts val="0"/>
              </a:spcAft>
              <a:buClrTx/>
              <a:buSzTx/>
              <a:defRPr/>
            </a:pPr>
            <a:endPar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胃癌高发地区人群；</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en-US" altLang="zh-CN"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Hp</a:t>
            </a: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感染者；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既往患有慢性萎缩性胃炎、胃溃疡、胃息肉、手术后残胃、肥厚性胃炎、恶性贫血等胃的癌前疾病；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胃癌患者一级亲属；</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存在胃癌其他风险因素</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（如摄入高盐、腌制饮食、吸烟、重度饮酒等）。</a:t>
            </a:r>
          </a:p>
        </p:txBody>
      </p:sp>
      <p:grpSp>
        <p:nvGrpSpPr>
          <p:cNvPr id="16" name="组合 15"/>
          <p:cNvGrpSpPr/>
          <p:nvPr/>
        </p:nvGrpSpPr>
        <p:grpSpPr>
          <a:xfrm>
            <a:off x="6304183" y="2040126"/>
            <a:ext cx="5138058" cy="3983980"/>
            <a:chOff x="442115" y="1519883"/>
            <a:chExt cx="5762072" cy="4412034"/>
          </a:xfrm>
        </p:grpSpPr>
        <p:sp>
          <p:nvSpPr>
            <p:cNvPr id="17" name="矩形: 圆角 16"/>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8" name="PA_库_矩形 8"/>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19"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筛查策略</a:t>
              </a:r>
            </a:p>
          </p:txBody>
        </p:sp>
      </p:grpSp>
      <p:sp>
        <p:nvSpPr>
          <p:cNvPr id="20" name="文本框 19"/>
          <p:cNvSpPr txBox="1"/>
          <p:nvPr/>
        </p:nvSpPr>
        <p:spPr>
          <a:xfrm>
            <a:off x="6517409" y="3004795"/>
            <a:ext cx="4746999" cy="2607509"/>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defRPr/>
            </a:pP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胃蛋白酶原检测（</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PG</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）、胃泌素</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-17</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G-17</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）、幽门螺杆菌（</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Hp</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）感染检测、血清肿瘤标志物检测等。</a:t>
            </a:r>
          </a:p>
          <a:p>
            <a:pPr marR="0" lvl="0" algn="l" defTabSz="914400" rtl="0" eaLnBrk="1" fontAlgn="auto" latinLnBrk="0" hangingPunct="1">
              <a:lnSpc>
                <a:spcPct val="125000"/>
              </a:lnSpc>
              <a:spcBef>
                <a:spcPts val="0"/>
              </a:spcBef>
              <a:spcAft>
                <a:spcPts val="0"/>
              </a:spcAft>
              <a:buClrTx/>
              <a:buSzTx/>
              <a:defRPr/>
            </a:pP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Hp</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的血清学检测可与</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PG</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G-17</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检测同时进行，更适用于胃癌筛查。</a:t>
            </a:r>
          </a:p>
          <a:p>
            <a:pPr marR="0" lvl="0" algn="l" defTabSz="914400" rtl="0" eaLnBrk="1" fontAlgn="auto" latinLnBrk="0" hangingPunct="1">
              <a:lnSpc>
                <a:spcPct val="125000"/>
              </a:lnSpc>
              <a:spcBef>
                <a:spcPts val="0"/>
              </a:spcBef>
              <a:spcAft>
                <a:spcPts val="0"/>
              </a:spcAft>
              <a:buClrTx/>
              <a:buSzTx/>
              <a:defRPr/>
            </a:pPr>
            <a:r>
              <a:rPr lang="zh-CN" altLang="en-US" sz="16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cs typeface="思源黑体 Normal" panose="020B0400000000000000" charset="-122"/>
              </a:rPr>
              <a:t>胃镜检查：</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胃镜检查及其活检是诊断胃癌的金标准。通过综合考虑年龄、病史、家族史、</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G-17</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Hp</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抗体、</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PGR</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等因素，筛选出胃癌的高危人群，再对不同人群安排有针对性的胃镜检查。</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三、常见癌症的筛查策略</a:t>
            </a:r>
          </a:p>
        </p:txBody>
      </p:sp>
      <p:grpSp>
        <p:nvGrpSpPr>
          <p:cNvPr id="6" name="组合 5"/>
          <p:cNvGrpSpPr/>
          <p:nvPr/>
        </p:nvGrpSpPr>
        <p:grpSpPr>
          <a:xfrm>
            <a:off x="246180" y="888259"/>
            <a:ext cx="4034480" cy="1446550"/>
            <a:chOff x="695325" y="1453184"/>
            <a:chExt cx="4034480" cy="2561049"/>
          </a:xfrm>
        </p:grpSpPr>
        <p:sp>
          <p:nvSpPr>
            <p:cNvPr id="8" name="矩形: 圆角 7"/>
            <p:cNvSpPr/>
            <p:nvPr/>
          </p:nvSpPr>
          <p:spPr>
            <a:xfrm>
              <a:off x="695325" y="1833504"/>
              <a:ext cx="3325695" cy="1298195"/>
            </a:xfrm>
            <a:prstGeom prst="roundRect">
              <a:avLst>
                <a:gd name="adj" fmla="val 10005"/>
              </a:avLst>
            </a:prstGeom>
            <a:gradFill flip="none" rotWithShape="1">
              <a:gsLst>
                <a:gs pos="100000">
                  <a:schemeClr val="accent1">
                    <a:lumMod val="20000"/>
                    <a:lumOff val="80000"/>
                  </a:schemeClr>
                </a:gs>
                <a:gs pos="0">
                  <a:schemeClr val="accent1">
                    <a:lumMod val="20000"/>
                    <a:lumOff val="8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Normal" panose="020B0400000000000000" charset="-122"/>
                <a:ea typeface="思源黑体 Normal" panose="020B0400000000000000" charset="-122"/>
              </a:endParaRPr>
            </a:p>
          </p:txBody>
        </p:sp>
        <p:sp>
          <p:nvSpPr>
            <p:cNvPr id="9" name="文本框 8"/>
            <p:cNvSpPr txBox="1"/>
            <p:nvPr/>
          </p:nvSpPr>
          <p:spPr>
            <a:xfrm>
              <a:off x="1253181" y="1453184"/>
              <a:ext cx="3476624" cy="2561049"/>
            </a:xfrm>
            <a:prstGeom prst="rect">
              <a:avLst/>
            </a:prstGeom>
            <a:noFill/>
          </p:spPr>
          <p:txBody>
            <a:bodyPr wrap="square" rtlCol="0">
              <a:spAutoFit/>
            </a:bodyPr>
            <a:lstStyle/>
            <a:p>
              <a:pPr algn="ctr"/>
              <a:r>
                <a:rPr lang="en-US" altLang="zh-CN" sz="8800" i="1" dirty="0">
                  <a:gradFill flip="none" rotWithShape="1">
                    <a:gsLst>
                      <a:gs pos="100000">
                        <a:schemeClr val="accent1"/>
                      </a:gs>
                      <a:gs pos="23000">
                        <a:schemeClr val="accent1">
                          <a:lumMod val="20000"/>
                          <a:lumOff val="80000"/>
                          <a:alpha val="0"/>
                        </a:schemeClr>
                      </a:gs>
                    </a:gsLst>
                    <a:lin ang="16200000" scaled="1"/>
                    <a:tileRect/>
                  </a:gradFill>
                  <a:latin typeface="思源黑体 Normal" panose="020B0400000000000000" charset="-122"/>
                  <a:ea typeface="思源黑体 Normal" panose="020B0400000000000000" charset="-122"/>
                </a:rPr>
                <a:t>04</a:t>
              </a:r>
            </a:p>
          </p:txBody>
        </p:sp>
        <p:sp>
          <p:nvSpPr>
            <p:cNvPr id="10" name="文本框 9"/>
            <p:cNvSpPr txBox="1"/>
            <p:nvPr/>
          </p:nvSpPr>
          <p:spPr>
            <a:xfrm>
              <a:off x="1056309" y="2090648"/>
              <a:ext cx="2225735" cy="817356"/>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defTabSz="1219200">
                <a:defRPr/>
              </a:pPr>
              <a:r>
                <a:rPr lang="zh-CN" altLang="en-US" sz="24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思源黑体 CN Normal" panose="020B0400000000000000" pitchFamily="34" charset="-122"/>
                </a:rPr>
                <a:t>肝癌</a:t>
              </a:r>
            </a:p>
          </p:txBody>
        </p:sp>
      </p:grpSp>
      <p:grpSp>
        <p:nvGrpSpPr>
          <p:cNvPr id="11" name="组合 10"/>
          <p:cNvGrpSpPr/>
          <p:nvPr/>
        </p:nvGrpSpPr>
        <p:grpSpPr>
          <a:xfrm>
            <a:off x="482933" y="2040126"/>
            <a:ext cx="5138058" cy="3983980"/>
            <a:chOff x="442115" y="1519883"/>
            <a:chExt cx="5762072" cy="4412034"/>
          </a:xfrm>
        </p:grpSpPr>
        <p:sp>
          <p:nvSpPr>
            <p:cNvPr id="12" name="矩形: 圆角 11"/>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3" name="PA_库_矩形 8"/>
            <p:cNvSpPr/>
            <p:nvPr>
              <p:custDataLst>
                <p:tags r:id="rId2"/>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14"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高危人群</a:t>
              </a:r>
            </a:p>
          </p:txBody>
        </p:sp>
      </p:grpSp>
      <p:sp>
        <p:nvSpPr>
          <p:cNvPr id="16" name="文本框 15"/>
          <p:cNvSpPr txBox="1"/>
          <p:nvPr/>
        </p:nvSpPr>
        <p:spPr>
          <a:xfrm>
            <a:off x="582295" y="3007360"/>
            <a:ext cx="4812030" cy="1630045"/>
          </a:xfrm>
          <a:prstGeom prst="rect">
            <a:avLst/>
          </a:prstGeom>
          <a:noFill/>
        </p:spPr>
        <p:txBody>
          <a:bodyPr wrap="square" rtlCol="0">
            <a:spAutoFit/>
          </a:bodyPr>
          <a:lstStyle/>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lang="en-US" altLang="zh-CN" sz="160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sym typeface="+mn-ea"/>
              </a:rPr>
              <a:t>40</a:t>
            </a:r>
            <a:r>
              <a:rPr lang="zh-CN" altLang="en-US" sz="160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sym typeface="+mn-ea"/>
              </a:rPr>
              <a:t>岁以上男性或</a:t>
            </a:r>
            <a:r>
              <a:rPr lang="en-US" altLang="zh-CN" sz="160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sym typeface="+mn-ea"/>
              </a:rPr>
              <a:t>50</a:t>
            </a:r>
            <a:r>
              <a:rPr lang="zh-CN" altLang="en-US" sz="160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sym typeface="+mn-ea"/>
              </a:rPr>
              <a:t>岁以上女性</a:t>
            </a: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慢性乙型、丙型肝炎患者及病毒携带者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有长期酗酒，合并糖尿病者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有肝硬化者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有肝癌家族史者</a:t>
            </a:r>
          </a:p>
        </p:txBody>
      </p:sp>
      <p:grpSp>
        <p:nvGrpSpPr>
          <p:cNvPr id="17" name="组合 16"/>
          <p:cNvGrpSpPr/>
          <p:nvPr/>
        </p:nvGrpSpPr>
        <p:grpSpPr>
          <a:xfrm>
            <a:off x="6304183" y="2040126"/>
            <a:ext cx="5138058" cy="3983980"/>
            <a:chOff x="442115" y="1519883"/>
            <a:chExt cx="5762072" cy="4412034"/>
          </a:xfrm>
        </p:grpSpPr>
        <p:sp>
          <p:nvSpPr>
            <p:cNvPr id="18" name="矩形: 圆角 17"/>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9" name="PA_库_矩形 8"/>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20"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筛查策略</a:t>
              </a:r>
            </a:p>
          </p:txBody>
        </p:sp>
      </p:grpSp>
      <p:sp>
        <p:nvSpPr>
          <p:cNvPr id="21" name="文本框 20"/>
          <p:cNvSpPr txBox="1"/>
          <p:nvPr/>
        </p:nvSpPr>
        <p:spPr>
          <a:xfrm>
            <a:off x="6499712" y="3007212"/>
            <a:ext cx="4746999" cy="2530565"/>
          </a:xfrm>
          <a:prstGeom prst="rect">
            <a:avLst/>
          </a:prstGeom>
          <a:noFill/>
        </p:spPr>
        <p:txBody>
          <a:bodyPr wrap="square" rtlCol="0">
            <a:spAutoFit/>
          </a:bodyPr>
          <a:lstStyle/>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肝癌的初筛应针对所有乙肝或丙肝病毒感染的成年人，若未发现肝内结节及病灶，可每半年复查一次腹部彩色超声；</a:t>
            </a:r>
            <a:endPar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对发现肝内结节的患者应进行进一步检查以明确性质。</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而针对于肝癌的高危人群，则需肝脏超声检查和血清甲胎蛋白（</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AFP</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）进行肝癌早期筛查，建议高危人群至少每隔</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6</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个月进行</a:t>
            </a:r>
            <a:r>
              <a:rPr kumimoji="0" lang="en-US" altLang="zh-CN"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1</a:t>
            </a:r>
            <a:r>
              <a:rPr kumimoji="0" lang="zh-CN" altLang="en-US" sz="160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次检查。</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0220" y="4039870"/>
            <a:ext cx="2424430" cy="18173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22F2FC2-FFD9-1BD0-8261-0246442418B3}"/>
              </a:ext>
            </a:extLst>
          </p:cNvPr>
          <p:cNvGrpSpPr/>
          <p:nvPr/>
        </p:nvGrpSpPr>
        <p:grpSpPr>
          <a:xfrm>
            <a:off x="6304183" y="2040126"/>
            <a:ext cx="5138058" cy="3983980"/>
            <a:chOff x="442115" y="1519883"/>
            <a:chExt cx="5762072" cy="4412034"/>
          </a:xfrm>
        </p:grpSpPr>
        <p:sp>
          <p:nvSpPr>
            <p:cNvPr id="4" name="矩形: 圆角 3">
              <a:extLst>
                <a:ext uri="{FF2B5EF4-FFF2-40B4-BE49-F238E27FC236}">
                  <a16:creationId xmlns:a16="http://schemas.microsoft.com/office/drawing/2014/main" id="{AA0EDDFD-9037-20A8-0B3D-56621BEE2F2F}"/>
                </a:ext>
              </a:extLst>
            </p:cNvPr>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5" name="PA_库_矩形 8">
              <a:extLst>
                <a:ext uri="{FF2B5EF4-FFF2-40B4-BE49-F238E27FC236}">
                  <a16:creationId xmlns:a16="http://schemas.microsoft.com/office/drawing/2014/main" id="{79BC62E7-68B8-4473-5229-90C61F9F755A}"/>
                </a:ext>
              </a:extLst>
            </p:cNvPr>
            <p:cNvSpPr/>
            <p:nvPr>
              <p:custDataLst>
                <p:tags r:id="rId2"/>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10" name="îśḻiďe">
              <a:extLst>
                <a:ext uri="{FF2B5EF4-FFF2-40B4-BE49-F238E27FC236}">
                  <a16:creationId xmlns:a16="http://schemas.microsoft.com/office/drawing/2014/main" id="{468EBF4E-CD41-29D8-1AAD-FE97C0928C47}"/>
                </a:ext>
              </a:extLst>
            </p:cNvPr>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筛查策略</a:t>
              </a:r>
            </a:p>
          </p:txBody>
        </p:sp>
      </p:grpSp>
      <p:sp>
        <p:nvSpPr>
          <p:cNvPr id="134"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三、常见癌症的筛查策略</a:t>
            </a:r>
          </a:p>
        </p:txBody>
      </p:sp>
      <p:grpSp>
        <p:nvGrpSpPr>
          <p:cNvPr id="6" name="组合 5"/>
          <p:cNvGrpSpPr/>
          <p:nvPr/>
        </p:nvGrpSpPr>
        <p:grpSpPr>
          <a:xfrm>
            <a:off x="246180" y="888259"/>
            <a:ext cx="4034480" cy="1446550"/>
            <a:chOff x="695325" y="1453184"/>
            <a:chExt cx="4034480" cy="2561049"/>
          </a:xfrm>
        </p:grpSpPr>
        <p:sp>
          <p:nvSpPr>
            <p:cNvPr id="7" name="矩形: 圆角 6"/>
            <p:cNvSpPr/>
            <p:nvPr/>
          </p:nvSpPr>
          <p:spPr>
            <a:xfrm>
              <a:off x="695325" y="1833504"/>
              <a:ext cx="3325695" cy="1298195"/>
            </a:xfrm>
            <a:prstGeom prst="roundRect">
              <a:avLst>
                <a:gd name="adj" fmla="val 10005"/>
              </a:avLst>
            </a:prstGeom>
            <a:gradFill flip="none" rotWithShape="1">
              <a:gsLst>
                <a:gs pos="100000">
                  <a:schemeClr val="accent1">
                    <a:lumMod val="20000"/>
                    <a:lumOff val="80000"/>
                  </a:schemeClr>
                </a:gs>
                <a:gs pos="0">
                  <a:schemeClr val="accent1">
                    <a:lumMod val="20000"/>
                    <a:lumOff val="8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Normal" panose="020B0400000000000000" charset="-122"/>
                <a:ea typeface="思源黑体 Normal" panose="020B0400000000000000" charset="-122"/>
              </a:endParaRPr>
            </a:p>
          </p:txBody>
        </p:sp>
        <p:sp>
          <p:nvSpPr>
            <p:cNvPr id="8" name="文本框 7"/>
            <p:cNvSpPr txBox="1"/>
            <p:nvPr/>
          </p:nvSpPr>
          <p:spPr>
            <a:xfrm>
              <a:off x="1253181" y="1453184"/>
              <a:ext cx="3476624" cy="2561049"/>
            </a:xfrm>
            <a:prstGeom prst="rect">
              <a:avLst/>
            </a:prstGeom>
            <a:noFill/>
          </p:spPr>
          <p:txBody>
            <a:bodyPr wrap="square" rtlCol="0">
              <a:spAutoFit/>
            </a:bodyPr>
            <a:lstStyle/>
            <a:p>
              <a:pPr algn="ctr"/>
              <a:r>
                <a:rPr lang="en-US" altLang="zh-CN" sz="8800" i="1" dirty="0">
                  <a:gradFill flip="none" rotWithShape="1">
                    <a:gsLst>
                      <a:gs pos="100000">
                        <a:schemeClr val="accent1"/>
                      </a:gs>
                      <a:gs pos="23000">
                        <a:schemeClr val="accent1">
                          <a:lumMod val="20000"/>
                          <a:lumOff val="80000"/>
                          <a:alpha val="0"/>
                        </a:schemeClr>
                      </a:gs>
                    </a:gsLst>
                    <a:lin ang="16200000" scaled="1"/>
                    <a:tileRect/>
                  </a:gradFill>
                  <a:latin typeface="思源黑体 Normal" panose="020B0400000000000000" charset="-122"/>
                  <a:ea typeface="思源黑体 Normal" panose="020B0400000000000000" charset="-122"/>
                </a:rPr>
                <a:t>05</a:t>
              </a:r>
            </a:p>
          </p:txBody>
        </p:sp>
        <p:sp>
          <p:nvSpPr>
            <p:cNvPr id="9" name="文本框 8"/>
            <p:cNvSpPr txBox="1"/>
            <p:nvPr/>
          </p:nvSpPr>
          <p:spPr>
            <a:xfrm>
              <a:off x="1056309" y="2090648"/>
              <a:ext cx="2225735" cy="817356"/>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defTabSz="1219200">
                <a:defRPr/>
              </a:pPr>
              <a:r>
                <a:rPr lang="zh-CN" altLang="en-US" sz="24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思源黑体 CN Normal" panose="020B0400000000000000" pitchFamily="34" charset="-122"/>
                </a:rPr>
                <a:t>结直肠癌</a:t>
              </a:r>
            </a:p>
          </p:txBody>
        </p:sp>
      </p:grpSp>
      <p:grpSp>
        <p:nvGrpSpPr>
          <p:cNvPr id="11" name="组合 10"/>
          <p:cNvGrpSpPr/>
          <p:nvPr/>
        </p:nvGrpSpPr>
        <p:grpSpPr>
          <a:xfrm>
            <a:off x="482933" y="2040126"/>
            <a:ext cx="5138058" cy="3983980"/>
            <a:chOff x="442115" y="1519883"/>
            <a:chExt cx="5762072" cy="4412034"/>
          </a:xfrm>
        </p:grpSpPr>
        <p:sp>
          <p:nvSpPr>
            <p:cNvPr id="12" name="矩形: 圆角 11"/>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4" name="PA_库_矩形 8"/>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15"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高危人群</a:t>
              </a:r>
            </a:p>
          </p:txBody>
        </p:sp>
      </p:grpSp>
      <p:sp>
        <p:nvSpPr>
          <p:cNvPr id="16" name="文本框 15"/>
          <p:cNvSpPr txBox="1"/>
          <p:nvPr/>
        </p:nvSpPr>
        <p:spPr>
          <a:xfrm>
            <a:off x="740326" y="3004795"/>
            <a:ext cx="4524693" cy="2834237"/>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defRPr/>
            </a:pPr>
            <a:r>
              <a:rPr kumimoji="0" lang="en-US" altLang="zh-CN"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50</a:t>
            </a: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岁以上人群，符合下列任意一项情况，都应视为结直肠癌的高危人群，定期参与结直肠癌的筛查：</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一级亲属具有结直肠癌病史（包括非遗传性结直肠癌家族史和遗传性结直肠癌家族史）。</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本人具有结直肠癌病史。</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本人具有肠道腺瘤病史。</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本人患有</a:t>
            </a:r>
            <a:r>
              <a:rPr kumimoji="0" lang="en-US" altLang="zh-CN"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8-10</a:t>
            </a: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年长期不愈的炎症性肠病。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本人粪便潜血试验阳性。</a:t>
            </a:r>
          </a:p>
        </p:txBody>
      </p:sp>
      <p:sp>
        <p:nvSpPr>
          <p:cNvPr id="21" name="文本框 20"/>
          <p:cNvSpPr txBox="1"/>
          <p:nvPr/>
        </p:nvSpPr>
        <p:spPr>
          <a:xfrm>
            <a:off x="6646606" y="3004795"/>
            <a:ext cx="4955459" cy="2222788"/>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defRPr/>
            </a:pP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结直肠癌的筛查和早期诊断工具项目包括</a:t>
            </a:r>
          </a:p>
          <a:p>
            <a:pPr marL="171450" marR="0" lvl="0" indent="-1714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内镜检查：结肠镜：病理活检是目前诊断结直肠癌的金标准；乙状结肠镜。</a:t>
            </a:r>
          </a:p>
          <a:p>
            <a:pPr marL="171450" marR="0" lvl="0" indent="-1714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血液检测：肿瘤标记物</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CEA</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和</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CA19-9</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等；血浆</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Septin9/SDC2/BCAT1</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基因甲基化检测。</a:t>
            </a:r>
          </a:p>
          <a:p>
            <a:pPr marL="171450" marR="0" lvl="0" indent="-1714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粪便检测：粪便隐血试验；多靶点粪便</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FIT-DNA</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检测。</a:t>
            </a:r>
          </a:p>
          <a:p>
            <a:pPr marL="171450" marR="0" lvl="0" indent="-1714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结肠</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CT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成像技术：</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CT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仿真结肠镜。</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2736697E-B5E6-569F-0B68-665D7EFCBFCB}"/>
              </a:ext>
            </a:extLst>
          </p:cNvPr>
          <p:cNvSpPr/>
          <p:nvPr/>
        </p:nvSpPr>
        <p:spPr>
          <a:xfrm rot="5400000">
            <a:off x="3465017" y="-2148122"/>
            <a:ext cx="5163524" cy="11739835"/>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a:ea typeface="阿里巴巴普惠体 R" pitchFamily="18" charset="-122"/>
              <a:cs typeface="+mn-cs"/>
            </a:endParaRPr>
          </a:p>
        </p:txBody>
      </p:sp>
      <p:sp>
        <p:nvSpPr>
          <p:cNvPr id="134"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三、常见癌症的筛查策略</a:t>
            </a:r>
          </a:p>
        </p:txBody>
      </p:sp>
      <p:sp>
        <p:nvSpPr>
          <p:cNvPr id="21" name="文本框 20"/>
          <p:cNvSpPr txBox="1"/>
          <p:nvPr/>
        </p:nvSpPr>
        <p:spPr>
          <a:xfrm>
            <a:off x="929003" y="1237410"/>
            <a:ext cx="10515600" cy="1673728"/>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defRPr/>
            </a:pPr>
            <a:r>
              <a:rPr 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         </a:t>
            </a:r>
            <a:r>
              <a:rPr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可根据我国无症状人群年龄、性别、吸烟、结直肠癌家族史、BMI和自诉糖尿病的评分系统（见结直肠癌的风险评分表）对患者进行风险评分，根据评分结果，制定筛查方案。</a:t>
            </a:r>
          </a:p>
          <a:p>
            <a:pPr marR="0" lvl="0" algn="l" defTabSz="914400" rtl="0" eaLnBrk="1" fontAlgn="auto" latinLnBrk="0" hangingPunct="1">
              <a:lnSpc>
                <a:spcPct val="150000"/>
              </a:lnSpc>
              <a:spcBef>
                <a:spcPts val="0"/>
              </a:spcBef>
              <a:spcAft>
                <a:spcPts val="0"/>
              </a:spcAft>
              <a:buClrTx/>
              <a:buSzTx/>
              <a:defRPr/>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         低危患者（</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0</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2</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分）可考虑使用粪便隐血和（或）血浆</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Septin9/SDC2/BCAT1</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基因甲基化检测和（或）多靶点粪便</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FIT-DNA</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检测进行初筛。推荐高危患者（</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3</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6</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分）进行结肠镜检查，对于拒绝接受结肠镜检查者进行血浆</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Septin9/SDC2/BCAT1</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基因甲基化检测和（或）多靶点粪便</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FIT-DNA</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检测，如结果为阳性，则需要进一步做结肠镜检查。</a:t>
            </a:r>
          </a:p>
        </p:txBody>
      </p:sp>
      <p:pic>
        <p:nvPicPr>
          <p:cNvPr id="2" name="图片 1" descr="肠癌2"/>
          <p:cNvPicPr>
            <a:picLocks noChangeAspect="1"/>
          </p:cNvPicPr>
          <p:nvPr/>
        </p:nvPicPr>
        <p:blipFill>
          <a:blip r:embed="rId2"/>
          <a:stretch>
            <a:fillRect/>
          </a:stretch>
        </p:blipFill>
        <p:spPr>
          <a:xfrm>
            <a:off x="929003" y="3429208"/>
            <a:ext cx="4046120" cy="2734957"/>
          </a:xfrm>
          <a:prstGeom prst="rect">
            <a:avLst/>
          </a:prstGeom>
        </p:spPr>
      </p:pic>
      <p:pic>
        <p:nvPicPr>
          <p:cNvPr id="3" name="图片 2"/>
          <p:cNvPicPr>
            <a:picLocks noChangeAspect="1"/>
          </p:cNvPicPr>
          <p:nvPr/>
        </p:nvPicPr>
        <p:blipFill>
          <a:blip r:embed="rId3"/>
          <a:stretch>
            <a:fillRect/>
          </a:stretch>
        </p:blipFill>
        <p:spPr>
          <a:xfrm>
            <a:off x="6223723" y="3374027"/>
            <a:ext cx="5039274" cy="2929532"/>
          </a:xfrm>
          <a:prstGeom prst="rect">
            <a:avLst/>
          </a:prstGeom>
        </p:spPr>
      </p:pic>
      <p:sp>
        <p:nvSpPr>
          <p:cNvPr id="10" name="文本框 9"/>
          <p:cNvSpPr txBox="1"/>
          <p:nvPr/>
        </p:nvSpPr>
        <p:spPr>
          <a:xfrm>
            <a:off x="6400801" y="2953075"/>
            <a:ext cx="3534349" cy="379015"/>
          </a:xfrm>
          <a:prstGeom prst="rect">
            <a:avLst/>
          </a:prstGeom>
          <a:noFill/>
        </p:spPr>
        <p:txBody>
          <a:bodyPr wrap="square">
            <a:spAutoFit/>
          </a:bodyPr>
          <a:lstStyle/>
          <a:p>
            <a:pPr indent="311150" algn="just">
              <a:lnSpc>
                <a:spcPct val="150000"/>
              </a:lnSpc>
            </a:pPr>
            <a:r>
              <a:rPr lang="zh-CN" altLang="zh-CN" sz="1400" kern="100" dirty="0">
                <a:solidFill>
                  <a:schemeClr val="tx1">
                    <a:lumMod val="65000"/>
                    <a:lumOff val="35000"/>
                  </a:schemeClr>
                </a:solidFill>
                <a:effectLst/>
                <a:latin typeface="思源黑体 Normal" panose="020B0400000000000000" charset="-122"/>
                <a:ea typeface="思源黑体 Normal" panose="020B0400000000000000" charset="-122"/>
                <a:cs typeface="Times New Roman" panose="02020603050405020304" pitchFamily="18" charset="0"/>
              </a:rPr>
              <a:t>结直肠癌筛查的具体流程则见下图</a:t>
            </a:r>
          </a:p>
        </p:txBody>
      </p:sp>
      <p:sp>
        <p:nvSpPr>
          <p:cNvPr id="19" name="文本框 18"/>
          <p:cNvSpPr txBox="1"/>
          <p:nvPr/>
        </p:nvSpPr>
        <p:spPr>
          <a:xfrm>
            <a:off x="1592826" y="2940411"/>
            <a:ext cx="2900516" cy="379015"/>
          </a:xfrm>
          <a:prstGeom prst="rect">
            <a:avLst/>
          </a:prstGeom>
          <a:noFill/>
        </p:spPr>
        <p:txBody>
          <a:bodyPr wrap="square">
            <a:spAutoFit/>
          </a:bodyPr>
          <a:lstStyle/>
          <a:p>
            <a:pPr indent="311150" algn="just">
              <a:lnSpc>
                <a:spcPct val="150000"/>
              </a:lnSpc>
            </a:pPr>
            <a:r>
              <a:rPr lang="zh-CN" altLang="zh-CN" sz="1400" kern="100" dirty="0">
                <a:solidFill>
                  <a:schemeClr val="tx1">
                    <a:lumMod val="65000"/>
                    <a:lumOff val="35000"/>
                  </a:schemeClr>
                </a:solidFill>
                <a:effectLst/>
                <a:latin typeface="思源黑体 Normal" panose="020B0400000000000000" charset="-122"/>
                <a:ea typeface="思源黑体 Normal" panose="020B0400000000000000" charset="-122"/>
                <a:cs typeface="Times New Roman" panose="02020603050405020304" pitchFamily="18" charset="0"/>
              </a:rPr>
              <a:t>结直肠癌的风险评分表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2" cstate="screen"/>
          <a:stretch>
            <a:fillRect/>
          </a:stretch>
        </p:blipFill>
        <p:spPr>
          <a:xfrm flipH="1">
            <a:off x="-11169" y="0"/>
            <a:ext cx="10287000" cy="6858000"/>
          </a:xfrm>
          <a:prstGeom prst="rect">
            <a:avLst/>
          </a:prstGeom>
        </p:spPr>
      </p:pic>
      <p:sp>
        <p:nvSpPr>
          <p:cNvPr id="28" name="矩形 27"/>
          <p:cNvSpPr/>
          <p:nvPr/>
        </p:nvSpPr>
        <p:spPr>
          <a:xfrm>
            <a:off x="0" y="0"/>
            <a:ext cx="10275831" cy="6858000"/>
          </a:xfrm>
          <a:prstGeom prst="rect">
            <a:avLst/>
          </a:prstGeom>
          <a:gradFill flip="none" rotWithShape="1">
            <a:gsLst>
              <a:gs pos="0">
                <a:schemeClr val="tx1">
                  <a:alpha val="57000"/>
                </a:schemeClr>
              </a:gs>
              <a:gs pos="96629">
                <a:schemeClr val="tx1">
                  <a:alpha val="0"/>
                </a:schemeClr>
              </a:gs>
              <a:gs pos="54000">
                <a:schemeClr val="tx1">
                  <a:alpha val="11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grpSp>
        <p:nvGrpSpPr>
          <p:cNvPr id="49" name="组合 48"/>
          <p:cNvGrpSpPr/>
          <p:nvPr/>
        </p:nvGrpSpPr>
        <p:grpSpPr>
          <a:xfrm>
            <a:off x="2434443" y="775103"/>
            <a:ext cx="9062232" cy="5307794"/>
            <a:chOff x="2434443" y="1078265"/>
            <a:chExt cx="9062232" cy="5307794"/>
          </a:xfrm>
        </p:grpSpPr>
        <p:sp>
          <p:nvSpPr>
            <p:cNvPr id="29" name="矩形 28"/>
            <p:cNvSpPr/>
            <p:nvPr/>
          </p:nvSpPr>
          <p:spPr>
            <a:xfrm>
              <a:off x="2434443" y="1078265"/>
              <a:ext cx="9062232" cy="5307794"/>
            </a:xfrm>
            <a:prstGeom prst="rect">
              <a:avLst/>
            </a:prstGeom>
            <a:gradFill>
              <a:gsLst>
                <a:gs pos="0">
                  <a:srgbClr val="1873B9">
                    <a:alpha val="84000"/>
                  </a:srgbClr>
                </a:gs>
                <a:gs pos="39000">
                  <a:srgbClr val="1873B9">
                    <a:alpha val="90000"/>
                  </a:srgbClr>
                </a:gs>
                <a:gs pos="100000">
                  <a:srgbClr val="155694">
                    <a:alpha val="98000"/>
                  </a:srgbClr>
                </a:gs>
              </a:gsLst>
              <a:lin ang="2700000" scaled="1"/>
            </a:gradFill>
            <a:ln>
              <a:noFill/>
            </a:ln>
            <a:effectLst>
              <a:outerShdw blurRad="622300" dist="825500" dir="5400000" sx="85000" sy="85000" algn="t"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grpSp>
          <p:nvGrpSpPr>
            <p:cNvPr id="42" name="组合 41"/>
            <p:cNvGrpSpPr/>
            <p:nvPr/>
          </p:nvGrpSpPr>
          <p:grpSpPr>
            <a:xfrm>
              <a:off x="4545452" y="1707451"/>
              <a:ext cx="6086035" cy="988509"/>
              <a:chOff x="4913587" y="1750296"/>
              <a:chExt cx="6086035" cy="988509"/>
            </a:xfrm>
          </p:grpSpPr>
          <p:sp>
            <p:nvSpPr>
              <p:cNvPr id="30" name="矩形 29"/>
              <p:cNvSpPr/>
              <p:nvPr/>
            </p:nvSpPr>
            <p:spPr>
              <a:xfrm>
                <a:off x="4913587" y="2189039"/>
                <a:ext cx="6086035" cy="549766"/>
              </a:xfrm>
              <a:prstGeom prst="rect">
                <a:avLst/>
              </a:prstGeom>
            </p:spPr>
            <p:txBody>
              <a:bodyPr wrap="square">
                <a:spAutoFit/>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white">
                        <a:alpha val="90000"/>
                      </a:prstClr>
                    </a:solidFill>
                    <a:effectLst/>
                    <a:uLnTx/>
                    <a:uFillTx/>
                    <a:latin typeface="思源黑体 Normal" panose="020B0400000000000000" charset="-122"/>
                    <a:ea typeface="思源黑体 Normal" panose="020B0400000000000000" charset="-122"/>
                  </a:rPr>
                  <a:t>中国抗癌协会组织全国顶级的肿瘤临床专家、体检专家，结合相关诊疗指南及肿瘤筛查经验，精心撰写了</a:t>
                </a:r>
                <a:r>
                  <a:rPr kumimoji="0" lang="en-US" altLang="zh-CN" sz="1400" b="0" i="0" u="none" strike="noStrike" kern="1200" cap="none" spc="0" normalizeH="0" baseline="0" noProof="0" dirty="0">
                    <a:ln>
                      <a:noFill/>
                    </a:ln>
                    <a:solidFill>
                      <a:prstClr val="white">
                        <a:alpha val="90000"/>
                      </a:prstClr>
                    </a:solidFill>
                    <a:effectLst/>
                    <a:uLnTx/>
                    <a:uFillTx/>
                    <a:latin typeface="思源黑体 Normal" panose="020B0400000000000000" charset="-122"/>
                    <a:ea typeface="思源黑体 Normal" panose="020B0400000000000000" charset="-122"/>
                  </a:rPr>
                  <a:t>《</a:t>
                </a:r>
                <a:r>
                  <a:rPr kumimoji="0" lang="zh-CN" altLang="en-US" sz="1400" b="0" i="0" u="none" strike="noStrike" kern="1200" cap="none" spc="0" normalizeH="0" baseline="0" noProof="0" dirty="0">
                    <a:ln>
                      <a:noFill/>
                    </a:ln>
                    <a:solidFill>
                      <a:prstClr val="white">
                        <a:alpha val="90000"/>
                      </a:prstClr>
                    </a:solidFill>
                    <a:effectLst/>
                    <a:uLnTx/>
                    <a:uFillTx/>
                    <a:latin typeface="思源黑体 Normal" panose="020B0400000000000000" charset="-122"/>
                    <a:ea typeface="思源黑体 Normal" panose="020B0400000000000000" charset="-122"/>
                  </a:rPr>
                  <a:t>中国抗癌协会癌症筛查科普指南</a:t>
                </a:r>
                <a:r>
                  <a:rPr kumimoji="0" lang="en-US" altLang="zh-CN" sz="1400" b="0" i="0" u="none" strike="noStrike" kern="1200" cap="none" spc="0" normalizeH="0" baseline="0" noProof="0" dirty="0">
                    <a:ln>
                      <a:noFill/>
                    </a:ln>
                    <a:solidFill>
                      <a:prstClr val="white">
                        <a:alpha val="90000"/>
                      </a:prstClr>
                    </a:solidFill>
                    <a:effectLst/>
                    <a:uLnTx/>
                    <a:uFillTx/>
                    <a:latin typeface="思源黑体 Normal" panose="020B0400000000000000" charset="-122"/>
                    <a:ea typeface="思源黑体 Normal" panose="020B0400000000000000" charset="-122"/>
                  </a:rPr>
                  <a:t>》</a:t>
                </a:r>
              </a:p>
            </p:txBody>
          </p:sp>
          <p:sp>
            <p:nvSpPr>
              <p:cNvPr id="31" name="矩形 30"/>
              <p:cNvSpPr/>
              <p:nvPr/>
            </p:nvSpPr>
            <p:spPr>
              <a:xfrm>
                <a:off x="4913587" y="1750296"/>
                <a:ext cx="300595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Normal" panose="020B0400000000000000" charset="-122"/>
                    <a:ea typeface="思源黑体 Normal" panose="020B0400000000000000" charset="-122"/>
                  </a:rPr>
                  <a:t>聚集顶级专家，权威编写</a:t>
                </a:r>
              </a:p>
            </p:txBody>
          </p:sp>
        </p:grpSp>
        <p:grpSp>
          <p:nvGrpSpPr>
            <p:cNvPr id="43" name="组合 42"/>
            <p:cNvGrpSpPr/>
            <p:nvPr/>
          </p:nvGrpSpPr>
          <p:grpSpPr>
            <a:xfrm>
              <a:off x="4545452" y="3247511"/>
              <a:ext cx="6086035" cy="992549"/>
              <a:chOff x="4913587" y="3053368"/>
              <a:chExt cx="6086035" cy="992549"/>
            </a:xfrm>
          </p:grpSpPr>
          <p:sp>
            <p:nvSpPr>
              <p:cNvPr id="32" name="矩形 31"/>
              <p:cNvSpPr/>
              <p:nvPr/>
            </p:nvSpPr>
            <p:spPr>
              <a:xfrm>
                <a:off x="4913587" y="3492111"/>
                <a:ext cx="6086035" cy="553806"/>
              </a:xfrm>
              <a:prstGeom prst="rect">
                <a:avLst/>
              </a:prstGeom>
            </p:spPr>
            <p:txBody>
              <a:bodyPr wrap="square">
                <a:spAutoFit/>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white">
                        <a:alpha val="90000"/>
                      </a:prstClr>
                    </a:solidFill>
                    <a:effectLst/>
                    <a:uLnTx/>
                    <a:uFillTx/>
                    <a:latin typeface="思源黑体 Normal" panose="020B0400000000000000" charset="-122"/>
                    <a:ea typeface="思源黑体 Normal" panose="020B0400000000000000" charset="-122"/>
                    <a:cs typeface="思源黑体 Normal" panose="020B0400000000000000" charset="-122"/>
                  </a:rPr>
                  <a:t>指南针对我国目前高发的</a:t>
                </a:r>
                <a:r>
                  <a:rPr kumimoji="0" lang="en-US" altLang="zh-CN" sz="1400" b="0" i="0" u="none" strike="noStrike" kern="1200" cap="none" spc="0" normalizeH="0" baseline="0" noProof="0" dirty="0">
                    <a:ln>
                      <a:noFill/>
                    </a:ln>
                    <a:solidFill>
                      <a:prstClr val="white">
                        <a:alpha val="90000"/>
                      </a:prstClr>
                    </a:solidFill>
                    <a:effectLst/>
                    <a:uLnTx/>
                    <a:uFillTx/>
                    <a:latin typeface="思源黑体 Normal" panose="020B0400000000000000" charset="-122"/>
                    <a:ea typeface="思源黑体 Normal" panose="020B0400000000000000" charset="-122"/>
                    <a:cs typeface="思源黑体 Normal" panose="020B0400000000000000" charset="-122"/>
                  </a:rPr>
                  <a:t>14</a:t>
                </a:r>
                <a:r>
                  <a:rPr kumimoji="0" lang="zh-CN" altLang="en-US" sz="1400" b="0" i="0" u="none" strike="noStrike" kern="1200" cap="none" spc="0" normalizeH="0" baseline="0" noProof="0" dirty="0">
                    <a:ln>
                      <a:noFill/>
                    </a:ln>
                    <a:solidFill>
                      <a:prstClr val="white">
                        <a:alpha val="90000"/>
                      </a:prstClr>
                    </a:solidFill>
                    <a:effectLst/>
                    <a:uLnTx/>
                    <a:uFillTx/>
                    <a:latin typeface="思源黑体 Normal" panose="020B0400000000000000" charset="-122"/>
                    <a:ea typeface="思源黑体 Normal" panose="020B0400000000000000" charset="-122"/>
                    <a:cs typeface="思源黑体 Normal" panose="020B0400000000000000" charset="-122"/>
                  </a:rPr>
                  <a:t>种常见癌症的预防与筛查方法等核心知识做了权威整理，以建立权威的癌症早筛核心知识体系</a:t>
                </a:r>
              </a:p>
            </p:txBody>
          </p:sp>
          <p:sp>
            <p:nvSpPr>
              <p:cNvPr id="33" name="矩形 32"/>
              <p:cNvSpPr/>
              <p:nvPr/>
            </p:nvSpPr>
            <p:spPr>
              <a:xfrm>
                <a:off x="4913587" y="3053368"/>
                <a:ext cx="223651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Normal" panose="020B0400000000000000" charset="-122"/>
                    <a:ea typeface="思源黑体 Normal" panose="020B0400000000000000" charset="-122"/>
                  </a:rPr>
                  <a:t>系统、全面，实用</a:t>
                </a:r>
              </a:p>
            </p:txBody>
          </p:sp>
        </p:grpSp>
        <p:grpSp>
          <p:nvGrpSpPr>
            <p:cNvPr id="44" name="组合 43"/>
            <p:cNvGrpSpPr/>
            <p:nvPr/>
          </p:nvGrpSpPr>
          <p:grpSpPr>
            <a:xfrm>
              <a:off x="4545452" y="4787570"/>
              <a:ext cx="6086035" cy="992165"/>
              <a:chOff x="4913587" y="4830415"/>
              <a:chExt cx="6086035" cy="992165"/>
            </a:xfrm>
          </p:grpSpPr>
          <p:sp>
            <p:nvSpPr>
              <p:cNvPr id="34" name="矩形 33"/>
              <p:cNvSpPr/>
              <p:nvPr/>
            </p:nvSpPr>
            <p:spPr>
              <a:xfrm>
                <a:off x="4913588" y="5269159"/>
                <a:ext cx="6086034" cy="553421"/>
              </a:xfrm>
              <a:prstGeom prst="rect">
                <a:avLst/>
              </a:prstGeom>
            </p:spPr>
            <p:txBody>
              <a:bodyPr wrap="square">
                <a:spAutoFit/>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white">
                        <a:alpha val="90000"/>
                      </a:prstClr>
                    </a:solidFill>
                    <a:effectLst/>
                    <a:uLnTx/>
                    <a:uFillTx/>
                    <a:latin typeface="思源黑体 Normal" panose="020B0400000000000000" charset="-122"/>
                    <a:ea typeface="思源黑体 Normal" panose="020B0400000000000000" charset="-122"/>
                  </a:rPr>
                  <a:t>有助于提升公众对癌症预防与筛查知识的知晓率，指导公众积极进行癌症的预防，定期科学的早期筛查</a:t>
                </a:r>
              </a:p>
            </p:txBody>
          </p:sp>
          <p:sp>
            <p:nvSpPr>
              <p:cNvPr id="35" name="矩形 34"/>
              <p:cNvSpPr/>
              <p:nvPr/>
            </p:nvSpPr>
            <p:spPr>
              <a:xfrm>
                <a:off x="4913587" y="4830415"/>
                <a:ext cx="403187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Normal" panose="020B0400000000000000" charset="-122"/>
                    <a:ea typeface="思源黑体 Normal" panose="020B0400000000000000" charset="-122"/>
                  </a:rPr>
                  <a:t>首本面对公众的肿瘤筛查科普指南</a:t>
                </a:r>
              </a:p>
            </p:txBody>
          </p:sp>
        </p:grpSp>
        <p:cxnSp>
          <p:nvCxnSpPr>
            <p:cNvPr id="36" name="直接连接符 35"/>
            <p:cNvCxnSpPr/>
            <p:nvPr/>
          </p:nvCxnSpPr>
          <p:spPr>
            <a:xfrm>
              <a:off x="3390695" y="2876075"/>
              <a:ext cx="6930190" cy="0"/>
            </a:xfrm>
            <a:prstGeom prst="line">
              <a:avLst/>
            </a:prstGeom>
            <a:ln w="12700">
              <a:solidFill>
                <a:schemeClr val="bg1">
                  <a:lumMod val="95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390695" y="4492007"/>
              <a:ext cx="6930190" cy="0"/>
            </a:xfrm>
            <a:prstGeom prst="line">
              <a:avLst/>
            </a:prstGeom>
            <a:ln w="12700">
              <a:solidFill>
                <a:schemeClr val="bg1">
                  <a:lumMod val="95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Freeform 9"/>
            <p:cNvSpPr>
              <a:spLocks noEditPoints="1"/>
            </p:cNvSpPr>
            <p:nvPr/>
          </p:nvSpPr>
          <p:spPr bwMode="auto">
            <a:xfrm>
              <a:off x="3230605" y="1677043"/>
              <a:ext cx="859481" cy="861036"/>
            </a:xfrm>
            <a:custGeom>
              <a:avLst/>
              <a:gdLst>
                <a:gd name="T0" fmla="*/ 1373 w 3209"/>
                <a:gd name="T1" fmla="*/ 3042 h 3192"/>
                <a:gd name="T2" fmla="*/ 1419 w 3209"/>
                <a:gd name="T3" fmla="*/ 2712 h 3192"/>
                <a:gd name="T4" fmla="*/ 1454 w 3209"/>
                <a:gd name="T5" fmla="*/ 2443 h 3192"/>
                <a:gd name="T6" fmla="*/ 1479 w 3209"/>
                <a:gd name="T7" fmla="*/ 2216 h 3192"/>
                <a:gd name="T8" fmla="*/ 1433 w 3209"/>
                <a:gd name="T9" fmla="*/ 2008 h 3192"/>
                <a:gd name="T10" fmla="*/ 1767 w 3209"/>
                <a:gd name="T11" fmla="*/ 1988 h 3192"/>
                <a:gd name="T12" fmla="*/ 1751 w 3209"/>
                <a:gd name="T13" fmla="*/ 2116 h 3192"/>
                <a:gd name="T14" fmla="*/ 1749 w 3209"/>
                <a:gd name="T15" fmla="*/ 2310 h 3192"/>
                <a:gd name="T16" fmla="*/ 1776 w 3209"/>
                <a:gd name="T17" fmla="*/ 2575 h 3192"/>
                <a:gd name="T18" fmla="*/ 1821 w 3209"/>
                <a:gd name="T19" fmla="*/ 2905 h 3192"/>
                <a:gd name="T20" fmla="*/ 1848 w 3209"/>
                <a:gd name="T21" fmla="*/ 3153 h 3192"/>
                <a:gd name="T22" fmla="*/ 1906 w 3209"/>
                <a:gd name="T23" fmla="*/ 3021 h 3192"/>
                <a:gd name="T24" fmla="*/ 1977 w 3209"/>
                <a:gd name="T25" fmla="*/ 2769 h 3192"/>
                <a:gd name="T26" fmla="*/ 2036 w 3209"/>
                <a:gd name="T27" fmla="*/ 2553 h 3192"/>
                <a:gd name="T28" fmla="*/ 2096 w 3209"/>
                <a:gd name="T29" fmla="*/ 2339 h 3192"/>
                <a:gd name="T30" fmla="*/ 2155 w 3209"/>
                <a:gd name="T31" fmla="*/ 2116 h 3192"/>
                <a:gd name="T32" fmla="*/ 2214 w 3209"/>
                <a:gd name="T33" fmla="*/ 1905 h 3192"/>
                <a:gd name="T34" fmla="*/ 2278 w 3209"/>
                <a:gd name="T35" fmla="*/ 1849 h 3192"/>
                <a:gd name="T36" fmla="*/ 2664 w 3209"/>
                <a:gd name="T37" fmla="*/ 1998 h 3192"/>
                <a:gd name="T38" fmla="*/ 3007 w 3209"/>
                <a:gd name="T39" fmla="*/ 2159 h 3192"/>
                <a:gd name="T40" fmla="*/ 3138 w 3209"/>
                <a:gd name="T41" fmla="*/ 2387 h 3192"/>
                <a:gd name="T42" fmla="*/ 3173 w 3209"/>
                <a:gd name="T43" fmla="*/ 2729 h 3192"/>
                <a:gd name="T44" fmla="*/ 3188 w 3209"/>
                <a:gd name="T45" fmla="*/ 2924 h 3192"/>
                <a:gd name="T46" fmla="*/ 3062 w 3209"/>
                <a:gd name="T47" fmla="*/ 3191 h 3192"/>
                <a:gd name="T48" fmla="*/ 160 w 3209"/>
                <a:gd name="T49" fmla="*/ 3190 h 3192"/>
                <a:gd name="T50" fmla="*/ 14 w 3209"/>
                <a:gd name="T51" fmla="*/ 2979 h 3192"/>
                <a:gd name="T52" fmla="*/ 33 w 3209"/>
                <a:gd name="T53" fmla="*/ 2780 h 3192"/>
                <a:gd name="T54" fmla="*/ 54 w 3209"/>
                <a:gd name="T55" fmla="*/ 2615 h 3192"/>
                <a:gd name="T56" fmla="*/ 111 w 3209"/>
                <a:gd name="T57" fmla="*/ 2258 h 3192"/>
                <a:gd name="T58" fmla="*/ 527 w 3209"/>
                <a:gd name="T59" fmla="*/ 2008 h 3192"/>
                <a:gd name="T60" fmla="*/ 931 w 3209"/>
                <a:gd name="T61" fmla="*/ 1849 h 3192"/>
                <a:gd name="T62" fmla="*/ 1025 w 3209"/>
                <a:gd name="T63" fmla="*/ 2001 h 3192"/>
                <a:gd name="T64" fmla="*/ 1084 w 3209"/>
                <a:gd name="T65" fmla="*/ 2218 h 3192"/>
                <a:gd name="T66" fmla="*/ 1155 w 3209"/>
                <a:gd name="T67" fmla="*/ 2478 h 3192"/>
                <a:gd name="T68" fmla="*/ 1215 w 3209"/>
                <a:gd name="T69" fmla="*/ 2694 h 3192"/>
                <a:gd name="T70" fmla="*/ 1273 w 3209"/>
                <a:gd name="T71" fmla="*/ 2911 h 3192"/>
                <a:gd name="T72" fmla="*/ 1338 w 3209"/>
                <a:gd name="T73" fmla="*/ 3159 h 3192"/>
                <a:gd name="T74" fmla="*/ 857 w 3209"/>
                <a:gd name="T75" fmla="*/ 800 h 3192"/>
                <a:gd name="T76" fmla="*/ 1004 w 3209"/>
                <a:gd name="T77" fmla="*/ 342 h 3192"/>
                <a:gd name="T78" fmla="*/ 1464 w 3209"/>
                <a:gd name="T79" fmla="*/ 19 h 3192"/>
                <a:gd name="T80" fmla="*/ 1741 w 3209"/>
                <a:gd name="T81" fmla="*/ 17 h 3192"/>
                <a:gd name="T82" fmla="*/ 2159 w 3209"/>
                <a:gd name="T83" fmla="*/ 270 h 3192"/>
                <a:gd name="T84" fmla="*/ 2333 w 3209"/>
                <a:gd name="T85" fmla="*/ 648 h 3192"/>
                <a:gd name="T86" fmla="*/ 2334 w 3209"/>
                <a:gd name="T87" fmla="*/ 976 h 3192"/>
                <a:gd name="T88" fmla="*/ 2229 w 3209"/>
                <a:gd name="T89" fmla="*/ 1284 h 3192"/>
                <a:gd name="T90" fmla="*/ 1793 w 3209"/>
                <a:gd name="T91" fmla="*/ 1675 h 3192"/>
                <a:gd name="T92" fmla="*/ 1266 w 3209"/>
                <a:gd name="T93" fmla="*/ 1599 h 3192"/>
                <a:gd name="T94" fmla="*/ 947 w 3209"/>
                <a:gd name="T95" fmla="*/ 1203 h 3192"/>
                <a:gd name="T96" fmla="*/ 874 w 3209"/>
                <a:gd name="T97" fmla="*/ 94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9" h="3192">
                  <a:moveTo>
                    <a:pt x="1359" y="3176"/>
                  </a:moveTo>
                  <a:cubicBezTo>
                    <a:pt x="1364" y="3127"/>
                    <a:pt x="1367" y="3085"/>
                    <a:pt x="1373" y="3042"/>
                  </a:cubicBezTo>
                  <a:cubicBezTo>
                    <a:pt x="1383" y="2969"/>
                    <a:pt x="1395" y="2896"/>
                    <a:pt x="1406" y="2822"/>
                  </a:cubicBezTo>
                  <a:cubicBezTo>
                    <a:pt x="1411" y="2786"/>
                    <a:pt x="1414" y="2749"/>
                    <a:pt x="1419" y="2712"/>
                  </a:cubicBezTo>
                  <a:lnTo>
                    <a:pt x="1441" y="2542"/>
                  </a:lnTo>
                  <a:cubicBezTo>
                    <a:pt x="1446" y="2509"/>
                    <a:pt x="1450" y="2476"/>
                    <a:pt x="1454" y="2443"/>
                  </a:cubicBezTo>
                  <a:cubicBezTo>
                    <a:pt x="1459" y="2394"/>
                    <a:pt x="1462" y="2344"/>
                    <a:pt x="1468" y="2295"/>
                  </a:cubicBezTo>
                  <a:cubicBezTo>
                    <a:pt x="1471" y="2268"/>
                    <a:pt x="1476" y="2242"/>
                    <a:pt x="1479" y="2216"/>
                  </a:cubicBezTo>
                  <a:cubicBezTo>
                    <a:pt x="1484" y="2161"/>
                    <a:pt x="1462" y="2112"/>
                    <a:pt x="1447" y="2062"/>
                  </a:cubicBezTo>
                  <a:cubicBezTo>
                    <a:pt x="1443" y="2044"/>
                    <a:pt x="1436" y="2026"/>
                    <a:pt x="1433" y="2008"/>
                  </a:cubicBezTo>
                  <a:cubicBezTo>
                    <a:pt x="1433" y="2002"/>
                    <a:pt x="1444" y="1989"/>
                    <a:pt x="1450" y="1989"/>
                  </a:cubicBezTo>
                  <a:cubicBezTo>
                    <a:pt x="1556" y="1988"/>
                    <a:pt x="1662" y="1988"/>
                    <a:pt x="1767" y="1988"/>
                  </a:cubicBezTo>
                  <a:cubicBezTo>
                    <a:pt x="1782" y="1988"/>
                    <a:pt x="1788" y="1992"/>
                    <a:pt x="1782" y="2009"/>
                  </a:cubicBezTo>
                  <a:cubicBezTo>
                    <a:pt x="1770" y="2044"/>
                    <a:pt x="1761" y="2080"/>
                    <a:pt x="1751" y="2116"/>
                  </a:cubicBezTo>
                  <a:cubicBezTo>
                    <a:pt x="1747" y="2131"/>
                    <a:pt x="1742" y="2145"/>
                    <a:pt x="1740" y="2160"/>
                  </a:cubicBezTo>
                  <a:cubicBezTo>
                    <a:pt x="1731" y="2210"/>
                    <a:pt x="1739" y="2260"/>
                    <a:pt x="1749" y="2310"/>
                  </a:cubicBezTo>
                  <a:cubicBezTo>
                    <a:pt x="1757" y="2345"/>
                    <a:pt x="1759" y="2382"/>
                    <a:pt x="1762" y="2418"/>
                  </a:cubicBezTo>
                  <a:cubicBezTo>
                    <a:pt x="1767" y="2470"/>
                    <a:pt x="1770" y="2523"/>
                    <a:pt x="1776" y="2575"/>
                  </a:cubicBezTo>
                  <a:cubicBezTo>
                    <a:pt x="1786" y="2651"/>
                    <a:pt x="1798" y="2727"/>
                    <a:pt x="1809" y="2803"/>
                  </a:cubicBezTo>
                  <a:cubicBezTo>
                    <a:pt x="1814" y="2837"/>
                    <a:pt x="1818" y="2871"/>
                    <a:pt x="1821" y="2905"/>
                  </a:cubicBezTo>
                  <a:cubicBezTo>
                    <a:pt x="1827" y="2957"/>
                    <a:pt x="1830" y="3008"/>
                    <a:pt x="1835" y="3059"/>
                  </a:cubicBezTo>
                  <a:cubicBezTo>
                    <a:pt x="1838" y="3091"/>
                    <a:pt x="1843" y="3122"/>
                    <a:pt x="1848" y="3153"/>
                  </a:cubicBezTo>
                  <a:cubicBezTo>
                    <a:pt x="1848" y="3159"/>
                    <a:pt x="1856" y="3164"/>
                    <a:pt x="1866" y="3175"/>
                  </a:cubicBezTo>
                  <a:cubicBezTo>
                    <a:pt x="1881" y="3118"/>
                    <a:pt x="1893" y="3069"/>
                    <a:pt x="1906" y="3021"/>
                  </a:cubicBezTo>
                  <a:cubicBezTo>
                    <a:pt x="1920" y="2971"/>
                    <a:pt x="1936" y="2922"/>
                    <a:pt x="1950" y="2873"/>
                  </a:cubicBezTo>
                  <a:cubicBezTo>
                    <a:pt x="1960" y="2839"/>
                    <a:pt x="1968" y="2804"/>
                    <a:pt x="1977" y="2769"/>
                  </a:cubicBezTo>
                  <a:cubicBezTo>
                    <a:pt x="1988" y="2731"/>
                    <a:pt x="1999" y="2694"/>
                    <a:pt x="2009" y="2656"/>
                  </a:cubicBezTo>
                  <a:cubicBezTo>
                    <a:pt x="2019" y="2622"/>
                    <a:pt x="2027" y="2587"/>
                    <a:pt x="2036" y="2553"/>
                  </a:cubicBezTo>
                  <a:cubicBezTo>
                    <a:pt x="2046" y="2516"/>
                    <a:pt x="2057" y="2479"/>
                    <a:pt x="2068" y="2442"/>
                  </a:cubicBezTo>
                  <a:cubicBezTo>
                    <a:pt x="2077" y="2408"/>
                    <a:pt x="2086" y="2373"/>
                    <a:pt x="2096" y="2339"/>
                  </a:cubicBezTo>
                  <a:cubicBezTo>
                    <a:pt x="2106" y="2300"/>
                    <a:pt x="2118" y="2262"/>
                    <a:pt x="2128" y="2223"/>
                  </a:cubicBezTo>
                  <a:cubicBezTo>
                    <a:pt x="2138" y="2187"/>
                    <a:pt x="2146" y="2152"/>
                    <a:pt x="2155" y="2116"/>
                  </a:cubicBezTo>
                  <a:cubicBezTo>
                    <a:pt x="2165" y="2079"/>
                    <a:pt x="2177" y="2043"/>
                    <a:pt x="2187" y="2006"/>
                  </a:cubicBezTo>
                  <a:cubicBezTo>
                    <a:pt x="2196" y="1973"/>
                    <a:pt x="2205" y="1939"/>
                    <a:pt x="2214" y="1905"/>
                  </a:cubicBezTo>
                  <a:cubicBezTo>
                    <a:pt x="2218" y="1890"/>
                    <a:pt x="2218" y="1869"/>
                    <a:pt x="2228" y="1861"/>
                  </a:cubicBezTo>
                  <a:cubicBezTo>
                    <a:pt x="2240" y="1851"/>
                    <a:pt x="2264" y="1845"/>
                    <a:pt x="2278" y="1849"/>
                  </a:cubicBezTo>
                  <a:cubicBezTo>
                    <a:pt x="2342" y="1872"/>
                    <a:pt x="2404" y="1900"/>
                    <a:pt x="2467" y="1925"/>
                  </a:cubicBezTo>
                  <a:cubicBezTo>
                    <a:pt x="2532" y="1950"/>
                    <a:pt x="2598" y="1974"/>
                    <a:pt x="2664" y="1998"/>
                  </a:cubicBezTo>
                  <a:cubicBezTo>
                    <a:pt x="2716" y="2018"/>
                    <a:pt x="2767" y="2038"/>
                    <a:pt x="2819" y="2059"/>
                  </a:cubicBezTo>
                  <a:cubicBezTo>
                    <a:pt x="2886" y="2085"/>
                    <a:pt x="2949" y="2117"/>
                    <a:pt x="3007" y="2159"/>
                  </a:cubicBezTo>
                  <a:cubicBezTo>
                    <a:pt x="3060" y="2197"/>
                    <a:pt x="3101" y="2244"/>
                    <a:pt x="3124" y="2303"/>
                  </a:cubicBezTo>
                  <a:cubicBezTo>
                    <a:pt x="3135" y="2329"/>
                    <a:pt x="3135" y="2359"/>
                    <a:pt x="3138" y="2387"/>
                  </a:cubicBezTo>
                  <a:cubicBezTo>
                    <a:pt x="3143" y="2440"/>
                    <a:pt x="3146" y="2492"/>
                    <a:pt x="3151" y="2545"/>
                  </a:cubicBezTo>
                  <a:cubicBezTo>
                    <a:pt x="3158" y="2606"/>
                    <a:pt x="3166" y="2667"/>
                    <a:pt x="3173" y="2729"/>
                  </a:cubicBezTo>
                  <a:lnTo>
                    <a:pt x="3174" y="2737"/>
                  </a:lnTo>
                  <a:cubicBezTo>
                    <a:pt x="3178" y="2800"/>
                    <a:pt x="3183" y="2862"/>
                    <a:pt x="3188" y="2924"/>
                  </a:cubicBezTo>
                  <a:cubicBezTo>
                    <a:pt x="3191" y="2967"/>
                    <a:pt x="3195" y="3010"/>
                    <a:pt x="3200" y="3052"/>
                  </a:cubicBezTo>
                  <a:cubicBezTo>
                    <a:pt x="3209" y="3120"/>
                    <a:pt x="3135" y="3192"/>
                    <a:pt x="3062" y="3191"/>
                  </a:cubicBezTo>
                  <a:cubicBezTo>
                    <a:pt x="2660" y="3188"/>
                    <a:pt x="2257" y="3189"/>
                    <a:pt x="1855" y="3189"/>
                  </a:cubicBezTo>
                  <a:cubicBezTo>
                    <a:pt x="1290" y="3189"/>
                    <a:pt x="725" y="3189"/>
                    <a:pt x="160" y="3190"/>
                  </a:cubicBezTo>
                  <a:cubicBezTo>
                    <a:pt x="110" y="3190"/>
                    <a:pt x="66" y="3180"/>
                    <a:pt x="38" y="3140"/>
                  </a:cubicBezTo>
                  <a:cubicBezTo>
                    <a:pt x="5" y="3091"/>
                    <a:pt x="0" y="3036"/>
                    <a:pt x="14" y="2979"/>
                  </a:cubicBezTo>
                  <a:cubicBezTo>
                    <a:pt x="15" y="2974"/>
                    <a:pt x="18" y="2968"/>
                    <a:pt x="18" y="2963"/>
                  </a:cubicBezTo>
                  <a:cubicBezTo>
                    <a:pt x="23" y="2902"/>
                    <a:pt x="27" y="2841"/>
                    <a:pt x="33" y="2780"/>
                  </a:cubicBezTo>
                  <a:cubicBezTo>
                    <a:pt x="38" y="2728"/>
                    <a:pt x="47" y="2676"/>
                    <a:pt x="53" y="2624"/>
                  </a:cubicBezTo>
                  <a:lnTo>
                    <a:pt x="54" y="2615"/>
                  </a:lnTo>
                  <a:cubicBezTo>
                    <a:pt x="59" y="2555"/>
                    <a:pt x="58" y="2492"/>
                    <a:pt x="69" y="2433"/>
                  </a:cubicBezTo>
                  <a:cubicBezTo>
                    <a:pt x="80" y="2374"/>
                    <a:pt x="71" y="2313"/>
                    <a:pt x="111" y="2258"/>
                  </a:cubicBezTo>
                  <a:cubicBezTo>
                    <a:pt x="151" y="2205"/>
                    <a:pt x="198" y="2161"/>
                    <a:pt x="253" y="2126"/>
                  </a:cubicBezTo>
                  <a:cubicBezTo>
                    <a:pt x="338" y="2073"/>
                    <a:pt x="434" y="2043"/>
                    <a:pt x="527" y="2008"/>
                  </a:cubicBezTo>
                  <a:cubicBezTo>
                    <a:pt x="600" y="1980"/>
                    <a:pt x="672" y="1949"/>
                    <a:pt x="746" y="1920"/>
                  </a:cubicBezTo>
                  <a:cubicBezTo>
                    <a:pt x="807" y="1896"/>
                    <a:pt x="869" y="1872"/>
                    <a:pt x="931" y="1849"/>
                  </a:cubicBezTo>
                  <a:cubicBezTo>
                    <a:pt x="960" y="1838"/>
                    <a:pt x="986" y="1858"/>
                    <a:pt x="993" y="1887"/>
                  </a:cubicBezTo>
                  <a:cubicBezTo>
                    <a:pt x="1002" y="1925"/>
                    <a:pt x="1015" y="1963"/>
                    <a:pt x="1025" y="2001"/>
                  </a:cubicBezTo>
                  <a:cubicBezTo>
                    <a:pt x="1034" y="2035"/>
                    <a:pt x="1042" y="2070"/>
                    <a:pt x="1052" y="2104"/>
                  </a:cubicBezTo>
                  <a:cubicBezTo>
                    <a:pt x="1062" y="2142"/>
                    <a:pt x="1074" y="2180"/>
                    <a:pt x="1084" y="2218"/>
                  </a:cubicBezTo>
                  <a:cubicBezTo>
                    <a:pt x="1093" y="2251"/>
                    <a:pt x="1101" y="2285"/>
                    <a:pt x="1111" y="2318"/>
                  </a:cubicBezTo>
                  <a:cubicBezTo>
                    <a:pt x="1125" y="2372"/>
                    <a:pt x="1141" y="2424"/>
                    <a:pt x="1155" y="2478"/>
                  </a:cubicBezTo>
                  <a:cubicBezTo>
                    <a:pt x="1165" y="2511"/>
                    <a:pt x="1173" y="2545"/>
                    <a:pt x="1182" y="2578"/>
                  </a:cubicBezTo>
                  <a:cubicBezTo>
                    <a:pt x="1192" y="2617"/>
                    <a:pt x="1204" y="2655"/>
                    <a:pt x="1215" y="2694"/>
                  </a:cubicBezTo>
                  <a:cubicBezTo>
                    <a:pt x="1224" y="2729"/>
                    <a:pt x="1232" y="2764"/>
                    <a:pt x="1241" y="2798"/>
                  </a:cubicBezTo>
                  <a:cubicBezTo>
                    <a:pt x="1252" y="2836"/>
                    <a:pt x="1263" y="2873"/>
                    <a:pt x="1273" y="2911"/>
                  </a:cubicBezTo>
                  <a:cubicBezTo>
                    <a:pt x="1283" y="2946"/>
                    <a:pt x="1292" y="2980"/>
                    <a:pt x="1301" y="3015"/>
                  </a:cubicBezTo>
                  <a:cubicBezTo>
                    <a:pt x="1313" y="3063"/>
                    <a:pt x="1325" y="3111"/>
                    <a:pt x="1338" y="3159"/>
                  </a:cubicBezTo>
                  <a:cubicBezTo>
                    <a:pt x="1340" y="3165"/>
                    <a:pt x="1349" y="3168"/>
                    <a:pt x="1359" y="3176"/>
                  </a:cubicBezTo>
                  <a:close/>
                  <a:moveTo>
                    <a:pt x="857" y="800"/>
                  </a:moveTo>
                  <a:cubicBezTo>
                    <a:pt x="869" y="739"/>
                    <a:pt x="882" y="664"/>
                    <a:pt x="897" y="588"/>
                  </a:cubicBezTo>
                  <a:cubicBezTo>
                    <a:pt x="914" y="499"/>
                    <a:pt x="955" y="418"/>
                    <a:pt x="1004" y="342"/>
                  </a:cubicBezTo>
                  <a:cubicBezTo>
                    <a:pt x="1075" y="231"/>
                    <a:pt x="1175" y="140"/>
                    <a:pt x="1292" y="79"/>
                  </a:cubicBezTo>
                  <a:cubicBezTo>
                    <a:pt x="1346" y="51"/>
                    <a:pt x="1403" y="28"/>
                    <a:pt x="1464" y="19"/>
                  </a:cubicBezTo>
                  <a:cubicBezTo>
                    <a:pt x="1509" y="13"/>
                    <a:pt x="1555" y="1"/>
                    <a:pt x="1600" y="1"/>
                  </a:cubicBezTo>
                  <a:cubicBezTo>
                    <a:pt x="1647" y="0"/>
                    <a:pt x="1695" y="8"/>
                    <a:pt x="1741" y="17"/>
                  </a:cubicBezTo>
                  <a:cubicBezTo>
                    <a:pt x="1785" y="26"/>
                    <a:pt x="1829" y="38"/>
                    <a:pt x="1870" y="55"/>
                  </a:cubicBezTo>
                  <a:cubicBezTo>
                    <a:pt x="1983" y="101"/>
                    <a:pt x="2082" y="175"/>
                    <a:pt x="2159" y="270"/>
                  </a:cubicBezTo>
                  <a:cubicBezTo>
                    <a:pt x="2216" y="341"/>
                    <a:pt x="2261" y="417"/>
                    <a:pt x="2294" y="499"/>
                  </a:cubicBezTo>
                  <a:cubicBezTo>
                    <a:pt x="2313" y="547"/>
                    <a:pt x="2322" y="598"/>
                    <a:pt x="2333" y="648"/>
                  </a:cubicBezTo>
                  <a:cubicBezTo>
                    <a:pt x="2342" y="694"/>
                    <a:pt x="2353" y="740"/>
                    <a:pt x="2353" y="786"/>
                  </a:cubicBezTo>
                  <a:cubicBezTo>
                    <a:pt x="2351" y="850"/>
                    <a:pt x="2344" y="913"/>
                    <a:pt x="2334" y="976"/>
                  </a:cubicBezTo>
                  <a:cubicBezTo>
                    <a:pt x="2329" y="1013"/>
                    <a:pt x="2318" y="1050"/>
                    <a:pt x="2310" y="1086"/>
                  </a:cubicBezTo>
                  <a:cubicBezTo>
                    <a:pt x="2294" y="1156"/>
                    <a:pt x="2263" y="1220"/>
                    <a:pt x="2229" y="1284"/>
                  </a:cubicBezTo>
                  <a:cubicBezTo>
                    <a:pt x="2173" y="1392"/>
                    <a:pt x="2096" y="1483"/>
                    <a:pt x="2001" y="1560"/>
                  </a:cubicBezTo>
                  <a:cubicBezTo>
                    <a:pt x="1939" y="1611"/>
                    <a:pt x="1869" y="1650"/>
                    <a:pt x="1793" y="1675"/>
                  </a:cubicBezTo>
                  <a:cubicBezTo>
                    <a:pt x="1724" y="1697"/>
                    <a:pt x="1655" y="1712"/>
                    <a:pt x="1584" y="1707"/>
                  </a:cubicBezTo>
                  <a:cubicBezTo>
                    <a:pt x="1470" y="1700"/>
                    <a:pt x="1360" y="1663"/>
                    <a:pt x="1266" y="1599"/>
                  </a:cubicBezTo>
                  <a:cubicBezTo>
                    <a:pt x="1181" y="1541"/>
                    <a:pt x="1107" y="1473"/>
                    <a:pt x="1052" y="1387"/>
                  </a:cubicBezTo>
                  <a:cubicBezTo>
                    <a:pt x="1013" y="1328"/>
                    <a:pt x="978" y="1266"/>
                    <a:pt x="947" y="1203"/>
                  </a:cubicBezTo>
                  <a:cubicBezTo>
                    <a:pt x="921" y="1148"/>
                    <a:pt x="905" y="1089"/>
                    <a:pt x="888" y="1032"/>
                  </a:cubicBezTo>
                  <a:cubicBezTo>
                    <a:pt x="879" y="1003"/>
                    <a:pt x="878" y="972"/>
                    <a:pt x="874" y="942"/>
                  </a:cubicBezTo>
                  <a:cubicBezTo>
                    <a:pt x="869" y="900"/>
                    <a:pt x="864" y="858"/>
                    <a:pt x="857" y="800"/>
                  </a:cubicBezTo>
                  <a:close/>
                </a:path>
              </a:pathLst>
            </a:custGeom>
            <a:gradFill>
              <a:gsLst>
                <a:gs pos="0">
                  <a:schemeClr val="bg1">
                    <a:alpha val="35000"/>
                  </a:schemeClr>
                </a:gs>
                <a:gs pos="100000">
                  <a:schemeClr val="bg1">
                    <a:alpha val="0"/>
                  </a:schemeClr>
                </a:gs>
              </a:gsLst>
              <a:lin ang="2700000" scaled="1"/>
            </a:gra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Regular"/>
                <a:ea typeface="思源黑体 CN Regular"/>
                <a:cs typeface="+mn-cs"/>
              </a:endParaRPr>
            </a:p>
          </p:txBody>
        </p:sp>
        <p:sp>
          <p:nvSpPr>
            <p:cNvPr id="39" name="Freeform 5"/>
            <p:cNvSpPr>
              <a:spLocks noEditPoints="1"/>
            </p:cNvSpPr>
            <p:nvPr/>
          </p:nvSpPr>
          <p:spPr bwMode="auto">
            <a:xfrm>
              <a:off x="3230605" y="3282157"/>
              <a:ext cx="866940" cy="871854"/>
            </a:xfrm>
            <a:custGeom>
              <a:avLst/>
              <a:gdLst>
                <a:gd name="T0" fmla="*/ 801 w 2344"/>
                <a:gd name="T1" fmla="*/ 144 h 2344"/>
                <a:gd name="T2" fmla="*/ 200 w 2344"/>
                <a:gd name="T3" fmla="*/ 144 h 2344"/>
                <a:gd name="T4" fmla="*/ 0 w 2344"/>
                <a:gd name="T5" fmla="*/ 344 h 2344"/>
                <a:gd name="T6" fmla="*/ 0 w 2344"/>
                <a:gd name="T7" fmla="*/ 944 h 2344"/>
                <a:gd name="T8" fmla="*/ 200 w 2344"/>
                <a:gd name="T9" fmla="*/ 1144 h 2344"/>
                <a:gd name="T10" fmla="*/ 801 w 2344"/>
                <a:gd name="T11" fmla="*/ 1144 h 2344"/>
                <a:gd name="T12" fmla="*/ 1000 w 2344"/>
                <a:gd name="T13" fmla="*/ 944 h 2344"/>
                <a:gd name="T14" fmla="*/ 1000 w 2344"/>
                <a:gd name="T15" fmla="*/ 344 h 2344"/>
                <a:gd name="T16" fmla="*/ 801 w 2344"/>
                <a:gd name="T17" fmla="*/ 144 h 2344"/>
                <a:gd name="T18" fmla="*/ 2266 w 2344"/>
                <a:gd name="T19" fmla="*/ 503 h 2344"/>
                <a:gd name="T20" fmla="*/ 1842 w 2344"/>
                <a:gd name="T21" fmla="*/ 78 h 2344"/>
                <a:gd name="T22" fmla="*/ 1559 w 2344"/>
                <a:gd name="T23" fmla="*/ 78 h 2344"/>
                <a:gd name="T24" fmla="*/ 1500 w 2344"/>
                <a:gd name="T25" fmla="*/ 137 h 2344"/>
                <a:gd name="T26" fmla="*/ 1135 w 2344"/>
                <a:gd name="T27" fmla="*/ 503 h 2344"/>
                <a:gd name="T28" fmla="*/ 1076 w 2344"/>
                <a:gd name="T29" fmla="*/ 644 h 2344"/>
                <a:gd name="T30" fmla="*/ 1135 w 2344"/>
                <a:gd name="T31" fmla="*/ 785 h 2344"/>
                <a:gd name="T32" fmla="*/ 1193 w 2344"/>
                <a:gd name="T33" fmla="*/ 844 h 2344"/>
                <a:gd name="T34" fmla="*/ 1500 w 2344"/>
                <a:gd name="T35" fmla="*/ 1151 h 2344"/>
                <a:gd name="T36" fmla="*/ 1559 w 2344"/>
                <a:gd name="T37" fmla="*/ 1210 h 2344"/>
                <a:gd name="T38" fmla="*/ 1842 w 2344"/>
                <a:gd name="T39" fmla="*/ 1210 h 2344"/>
                <a:gd name="T40" fmla="*/ 2208 w 2344"/>
                <a:gd name="T41" fmla="*/ 844 h 2344"/>
                <a:gd name="T42" fmla="*/ 2266 w 2344"/>
                <a:gd name="T43" fmla="*/ 785 h 2344"/>
                <a:gd name="T44" fmla="*/ 2266 w 2344"/>
                <a:gd name="T45" fmla="*/ 503 h 2344"/>
                <a:gd name="T46" fmla="*/ 801 w 2344"/>
                <a:gd name="T47" fmla="*/ 1344 h 2344"/>
                <a:gd name="T48" fmla="*/ 200 w 2344"/>
                <a:gd name="T49" fmla="*/ 1344 h 2344"/>
                <a:gd name="T50" fmla="*/ 0 w 2344"/>
                <a:gd name="T51" fmla="*/ 1544 h 2344"/>
                <a:gd name="T52" fmla="*/ 0 w 2344"/>
                <a:gd name="T53" fmla="*/ 2144 h 2344"/>
                <a:gd name="T54" fmla="*/ 200 w 2344"/>
                <a:gd name="T55" fmla="*/ 2344 h 2344"/>
                <a:gd name="T56" fmla="*/ 801 w 2344"/>
                <a:gd name="T57" fmla="*/ 2344 h 2344"/>
                <a:gd name="T58" fmla="*/ 1000 w 2344"/>
                <a:gd name="T59" fmla="*/ 2144 h 2344"/>
                <a:gd name="T60" fmla="*/ 1000 w 2344"/>
                <a:gd name="T61" fmla="*/ 1544 h 2344"/>
                <a:gd name="T62" fmla="*/ 801 w 2344"/>
                <a:gd name="T63" fmla="*/ 1344 h 2344"/>
                <a:gd name="T64" fmla="*/ 2001 w 2344"/>
                <a:gd name="T65" fmla="*/ 1344 h 2344"/>
                <a:gd name="T66" fmla="*/ 1400 w 2344"/>
                <a:gd name="T67" fmla="*/ 1344 h 2344"/>
                <a:gd name="T68" fmla="*/ 1200 w 2344"/>
                <a:gd name="T69" fmla="*/ 1544 h 2344"/>
                <a:gd name="T70" fmla="*/ 1200 w 2344"/>
                <a:gd name="T71" fmla="*/ 2144 h 2344"/>
                <a:gd name="T72" fmla="*/ 1400 w 2344"/>
                <a:gd name="T73" fmla="*/ 2344 h 2344"/>
                <a:gd name="T74" fmla="*/ 2001 w 2344"/>
                <a:gd name="T75" fmla="*/ 2344 h 2344"/>
                <a:gd name="T76" fmla="*/ 2200 w 2344"/>
                <a:gd name="T77" fmla="*/ 2144 h 2344"/>
                <a:gd name="T78" fmla="*/ 2200 w 2344"/>
                <a:gd name="T79" fmla="*/ 1544 h 2344"/>
                <a:gd name="T80" fmla="*/ 2001 w 2344"/>
                <a:gd name="T81" fmla="*/ 1344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4" h="2344">
                  <a:moveTo>
                    <a:pt x="801" y="144"/>
                  </a:moveTo>
                  <a:lnTo>
                    <a:pt x="200" y="144"/>
                  </a:lnTo>
                  <a:cubicBezTo>
                    <a:pt x="90" y="144"/>
                    <a:pt x="0" y="233"/>
                    <a:pt x="0" y="344"/>
                  </a:cubicBezTo>
                  <a:lnTo>
                    <a:pt x="0" y="944"/>
                  </a:lnTo>
                  <a:cubicBezTo>
                    <a:pt x="1" y="1054"/>
                    <a:pt x="90" y="1144"/>
                    <a:pt x="200" y="1144"/>
                  </a:cubicBezTo>
                  <a:lnTo>
                    <a:pt x="801" y="1144"/>
                  </a:lnTo>
                  <a:cubicBezTo>
                    <a:pt x="911" y="1144"/>
                    <a:pt x="1000" y="1054"/>
                    <a:pt x="1000" y="944"/>
                  </a:cubicBezTo>
                  <a:lnTo>
                    <a:pt x="1000" y="344"/>
                  </a:lnTo>
                  <a:cubicBezTo>
                    <a:pt x="1000" y="233"/>
                    <a:pt x="911" y="144"/>
                    <a:pt x="801" y="144"/>
                  </a:cubicBezTo>
                  <a:moveTo>
                    <a:pt x="2266" y="503"/>
                  </a:moveTo>
                  <a:lnTo>
                    <a:pt x="1842" y="78"/>
                  </a:lnTo>
                  <a:cubicBezTo>
                    <a:pt x="1764" y="0"/>
                    <a:pt x="1637" y="0"/>
                    <a:pt x="1559" y="78"/>
                  </a:cubicBezTo>
                  <a:lnTo>
                    <a:pt x="1500" y="137"/>
                  </a:lnTo>
                  <a:lnTo>
                    <a:pt x="1135" y="503"/>
                  </a:lnTo>
                  <a:cubicBezTo>
                    <a:pt x="1097" y="540"/>
                    <a:pt x="1076" y="591"/>
                    <a:pt x="1076" y="644"/>
                  </a:cubicBezTo>
                  <a:cubicBezTo>
                    <a:pt x="1076" y="697"/>
                    <a:pt x="1097" y="748"/>
                    <a:pt x="1135" y="785"/>
                  </a:cubicBezTo>
                  <a:lnTo>
                    <a:pt x="1193" y="844"/>
                  </a:lnTo>
                  <a:lnTo>
                    <a:pt x="1500" y="1151"/>
                  </a:lnTo>
                  <a:lnTo>
                    <a:pt x="1559" y="1210"/>
                  </a:lnTo>
                  <a:cubicBezTo>
                    <a:pt x="1637" y="1288"/>
                    <a:pt x="1764" y="1288"/>
                    <a:pt x="1842" y="1210"/>
                  </a:cubicBezTo>
                  <a:lnTo>
                    <a:pt x="2208" y="844"/>
                  </a:lnTo>
                  <a:lnTo>
                    <a:pt x="2266" y="785"/>
                  </a:lnTo>
                  <a:cubicBezTo>
                    <a:pt x="2344" y="707"/>
                    <a:pt x="2344" y="581"/>
                    <a:pt x="2266" y="503"/>
                  </a:cubicBezTo>
                  <a:moveTo>
                    <a:pt x="801" y="1344"/>
                  </a:moveTo>
                  <a:lnTo>
                    <a:pt x="200" y="1344"/>
                  </a:lnTo>
                  <a:cubicBezTo>
                    <a:pt x="90" y="1344"/>
                    <a:pt x="0" y="1433"/>
                    <a:pt x="0" y="1544"/>
                  </a:cubicBezTo>
                  <a:lnTo>
                    <a:pt x="0" y="2144"/>
                  </a:lnTo>
                  <a:cubicBezTo>
                    <a:pt x="1" y="2254"/>
                    <a:pt x="90" y="2344"/>
                    <a:pt x="200" y="2344"/>
                  </a:cubicBezTo>
                  <a:lnTo>
                    <a:pt x="801" y="2344"/>
                  </a:lnTo>
                  <a:cubicBezTo>
                    <a:pt x="911" y="2344"/>
                    <a:pt x="1000" y="2254"/>
                    <a:pt x="1000" y="2144"/>
                  </a:cubicBezTo>
                  <a:lnTo>
                    <a:pt x="1000" y="1544"/>
                  </a:lnTo>
                  <a:cubicBezTo>
                    <a:pt x="1000" y="1433"/>
                    <a:pt x="911" y="1344"/>
                    <a:pt x="801" y="1344"/>
                  </a:cubicBezTo>
                  <a:moveTo>
                    <a:pt x="2001" y="1344"/>
                  </a:moveTo>
                  <a:lnTo>
                    <a:pt x="1400" y="1344"/>
                  </a:lnTo>
                  <a:cubicBezTo>
                    <a:pt x="1290" y="1344"/>
                    <a:pt x="1200" y="1433"/>
                    <a:pt x="1200" y="1544"/>
                  </a:cubicBezTo>
                  <a:lnTo>
                    <a:pt x="1200" y="2144"/>
                  </a:lnTo>
                  <a:cubicBezTo>
                    <a:pt x="1201" y="2254"/>
                    <a:pt x="1290" y="2344"/>
                    <a:pt x="1400" y="2344"/>
                  </a:cubicBezTo>
                  <a:lnTo>
                    <a:pt x="2001" y="2344"/>
                  </a:lnTo>
                  <a:cubicBezTo>
                    <a:pt x="2111" y="2344"/>
                    <a:pt x="2200" y="2254"/>
                    <a:pt x="2200" y="2144"/>
                  </a:cubicBezTo>
                  <a:lnTo>
                    <a:pt x="2200" y="1544"/>
                  </a:lnTo>
                  <a:cubicBezTo>
                    <a:pt x="2200" y="1433"/>
                    <a:pt x="2111" y="1344"/>
                    <a:pt x="2001" y="1344"/>
                  </a:cubicBezTo>
                </a:path>
              </a:pathLst>
            </a:custGeom>
            <a:gradFill>
              <a:gsLst>
                <a:gs pos="0">
                  <a:schemeClr val="bg1">
                    <a:alpha val="35000"/>
                  </a:schemeClr>
                </a:gs>
                <a:gs pos="100000">
                  <a:schemeClr val="bg1">
                    <a:alpha val="0"/>
                  </a:schemeClr>
                </a:gs>
              </a:gsLst>
              <a:lin ang="2700000" scaled="1"/>
            </a:gra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Regular"/>
                <a:ea typeface="思源黑体 CN Regular"/>
                <a:cs typeface="+mn-cs"/>
              </a:endParaRPr>
            </a:p>
          </p:txBody>
        </p:sp>
        <p:sp>
          <p:nvSpPr>
            <p:cNvPr id="40" name="Freeform 13"/>
            <p:cNvSpPr>
              <a:spLocks noEditPoints="1"/>
            </p:cNvSpPr>
            <p:nvPr/>
          </p:nvSpPr>
          <p:spPr bwMode="auto">
            <a:xfrm>
              <a:off x="3230605" y="4898091"/>
              <a:ext cx="866940" cy="872842"/>
            </a:xfrm>
            <a:custGeom>
              <a:avLst/>
              <a:gdLst>
                <a:gd name="T0" fmla="*/ 2078 w 3198"/>
                <a:gd name="T1" fmla="*/ 3199 h 3199"/>
                <a:gd name="T2" fmla="*/ 1927 w 3198"/>
                <a:gd name="T3" fmla="*/ 3131 h 3199"/>
                <a:gd name="T4" fmla="*/ 1590 w 3198"/>
                <a:gd name="T5" fmla="*/ 2923 h 3199"/>
                <a:gd name="T6" fmla="*/ 1256 w 3198"/>
                <a:gd name="T7" fmla="*/ 3127 h 3199"/>
                <a:gd name="T8" fmla="*/ 1106 w 3198"/>
                <a:gd name="T9" fmla="*/ 3194 h 3199"/>
                <a:gd name="T10" fmla="*/ 1029 w 3198"/>
                <a:gd name="T11" fmla="*/ 3177 h 3199"/>
                <a:gd name="T12" fmla="*/ 1025 w 3198"/>
                <a:gd name="T13" fmla="*/ 3175 h 3199"/>
                <a:gd name="T14" fmla="*/ 633 w 3198"/>
                <a:gd name="T15" fmla="*/ 2943 h 3199"/>
                <a:gd name="T16" fmla="*/ 629 w 3198"/>
                <a:gd name="T17" fmla="*/ 2940 h 3199"/>
                <a:gd name="T18" fmla="*/ 565 w 3198"/>
                <a:gd name="T19" fmla="*/ 2699 h 3199"/>
                <a:gd name="T20" fmla="*/ 602 w 3198"/>
                <a:gd name="T21" fmla="*/ 2531 h 3199"/>
                <a:gd name="T22" fmla="*/ 186 w 3198"/>
                <a:gd name="T23" fmla="*/ 2090 h 3199"/>
                <a:gd name="T24" fmla="*/ 169 w 3198"/>
                <a:gd name="T25" fmla="*/ 2090 h 3199"/>
                <a:gd name="T26" fmla="*/ 33 w 3198"/>
                <a:gd name="T27" fmla="*/ 1933 h 3199"/>
                <a:gd name="T28" fmla="*/ 0 w 3198"/>
                <a:gd name="T29" fmla="*/ 1601 h 3199"/>
                <a:gd name="T30" fmla="*/ 33 w 3198"/>
                <a:gd name="T31" fmla="*/ 1269 h 3199"/>
                <a:gd name="T32" fmla="*/ 172 w 3198"/>
                <a:gd name="T33" fmla="*/ 1112 h 3199"/>
                <a:gd name="T34" fmla="*/ 186 w 3198"/>
                <a:gd name="T35" fmla="*/ 1112 h 3199"/>
                <a:gd name="T36" fmla="*/ 602 w 3198"/>
                <a:gd name="T37" fmla="*/ 671 h 3199"/>
                <a:gd name="T38" fmla="*/ 565 w 3198"/>
                <a:gd name="T39" fmla="*/ 503 h 3199"/>
                <a:gd name="T40" fmla="*/ 629 w 3198"/>
                <a:gd name="T41" fmla="*/ 262 h 3199"/>
                <a:gd name="T42" fmla="*/ 633 w 3198"/>
                <a:gd name="T43" fmla="*/ 259 h 3199"/>
                <a:gd name="T44" fmla="*/ 1047 w 3198"/>
                <a:gd name="T45" fmla="*/ 18 h 3199"/>
                <a:gd name="T46" fmla="*/ 1052 w 3198"/>
                <a:gd name="T47" fmla="*/ 16 h 3199"/>
                <a:gd name="T48" fmla="*/ 1127 w 3198"/>
                <a:gd name="T49" fmla="*/ 0 h 3199"/>
                <a:gd name="T50" fmla="*/ 1278 w 3198"/>
                <a:gd name="T51" fmla="*/ 66 h 3199"/>
                <a:gd name="T52" fmla="*/ 1607 w 3198"/>
                <a:gd name="T53" fmla="*/ 262 h 3199"/>
                <a:gd name="T54" fmla="*/ 1934 w 3198"/>
                <a:gd name="T55" fmla="*/ 70 h 3199"/>
                <a:gd name="T56" fmla="*/ 2084 w 3198"/>
                <a:gd name="T57" fmla="*/ 5 h 3199"/>
                <a:gd name="T58" fmla="*/ 2161 w 3198"/>
                <a:gd name="T59" fmla="*/ 22 h 3199"/>
                <a:gd name="T60" fmla="*/ 2165 w 3198"/>
                <a:gd name="T61" fmla="*/ 24 h 3199"/>
                <a:gd name="T62" fmla="*/ 2565 w 3198"/>
                <a:gd name="T63" fmla="*/ 259 h 3199"/>
                <a:gd name="T64" fmla="*/ 2569 w 3198"/>
                <a:gd name="T65" fmla="*/ 262 h 3199"/>
                <a:gd name="T66" fmla="*/ 2632 w 3198"/>
                <a:gd name="T67" fmla="*/ 503 h 3199"/>
                <a:gd name="T68" fmla="*/ 2596 w 3198"/>
                <a:gd name="T69" fmla="*/ 671 h 3199"/>
                <a:gd name="T70" fmla="*/ 3012 w 3198"/>
                <a:gd name="T71" fmla="*/ 1112 h 3199"/>
                <a:gd name="T72" fmla="*/ 3026 w 3198"/>
                <a:gd name="T73" fmla="*/ 1112 h 3199"/>
                <a:gd name="T74" fmla="*/ 3165 w 3198"/>
                <a:gd name="T75" fmla="*/ 1269 h 3199"/>
                <a:gd name="T76" fmla="*/ 3198 w 3198"/>
                <a:gd name="T77" fmla="*/ 1601 h 3199"/>
                <a:gd name="T78" fmla="*/ 3165 w 3198"/>
                <a:gd name="T79" fmla="*/ 1933 h 3199"/>
                <a:gd name="T80" fmla="*/ 3026 w 3198"/>
                <a:gd name="T81" fmla="*/ 2090 h 3199"/>
                <a:gd name="T82" fmla="*/ 3012 w 3198"/>
                <a:gd name="T83" fmla="*/ 2090 h 3199"/>
                <a:gd name="T84" fmla="*/ 2596 w 3198"/>
                <a:gd name="T85" fmla="*/ 2531 h 3199"/>
                <a:gd name="T86" fmla="*/ 2632 w 3198"/>
                <a:gd name="T87" fmla="*/ 2699 h 3199"/>
                <a:gd name="T88" fmla="*/ 2569 w 3198"/>
                <a:gd name="T89" fmla="*/ 2940 h 3199"/>
                <a:gd name="T90" fmla="*/ 2565 w 3198"/>
                <a:gd name="T91" fmla="*/ 2943 h 3199"/>
                <a:gd name="T92" fmla="*/ 2158 w 3198"/>
                <a:gd name="T93" fmla="*/ 3181 h 3199"/>
                <a:gd name="T94" fmla="*/ 2154 w 3198"/>
                <a:gd name="T95" fmla="*/ 3183 h 3199"/>
                <a:gd name="T96" fmla="*/ 2078 w 3198"/>
                <a:gd name="T97" fmla="*/ 3199 h 3199"/>
                <a:gd name="T98" fmla="*/ 1592 w 3198"/>
                <a:gd name="T99" fmla="*/ 2185 h 3199"/>
                <a:gd name="T100" fmla="*/ 2146 w 3198"/>
                <a:gd name="T101" fmla="*/ 1599 h 3199"/>
                <a:gd name="T102" fmla="*/ 1592 w 3198"/>
                <a:gd name="T103" fmla="*/ 1012 h 3199"/>
                <a:gd name="T104" fmla="*/ 1038 w 3198"/>
                <a:gd name="T105" fmla="*/ 1599 h 3199"/>
                <a:gd name="T106" fmla="*/ 1592 w 3198"/>
                <a:gd name="T107" fmla="*/ 2185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98" h="3199">
                  <a:moveTo>
                    <a:pt x="2078" y="3199"/>
                  </a:moveTo>
                  <a:cubicBezTo>
                    <a:pt x="2020" y="3199"/>
                    <a:pt x="1964" y="3174"/>
                    <a:pt x="1927" y="3131"/>
                  </a:cubicBezTo>
                  <a:cubicBezTo>
                    <a:pt x="1877" y="3073"/>
                    <a:pt x="1720" y="2923"/>
                    <a:pt x="1590" y="2923"/>
                  </a:cubicBezTo>
                  <a:cubicBezTo>
                    <a:pt x="1462" y="2923"/>
                    <a:pt x="1302" y="3074"/>
                    <a:pt x="1256" y="3127"/>
                  </a:cubicBezTo>
                  <a:cubicBezTo>
                    <a:pt x="1218" y="3170"/>
                    <a:pt x="1163" y="3194"/>
                    <a:pt x="1106" y="3194"/>
                  </a:cubicBezTo>
                  <a:cubicBezTo>
                    <a:pt x="1079" y="3194"/>
                    <a:pt x="1053" y="3188"/>
                    <a:pt x="1029" y="3177"/>
                  </a:cubicBezTo>
                  <a:lnTo>
                    <a:pt x="1025" y="3175"/>
                  </a:lnTo>
                  <a:lnTo>
                    <a:pt x="633" y="2943"/>
                  </a:lnTo>
                  <a:lnTo>
                    <a:pt x="629" y="2940"/>
                  </a:lnTo>
                  <a:cubicBezTo>
                    <a:pt x="557" y="2887"/>
                    <a:pt x="530" y="2784"/>
                    <a:pt x="565" y="2699"/>
                  </a:cubicBezTo>
                  <a:cubicBezTo>
                    <a:pt x="566" y="2699"/>
                    <a:pt x="602" y="2611"/>
                    <a:pt x="602" y="2531"/>
                  </a:cubicBezTo>
                  <a:cubicBezTo>
                    <a:pt x="602" y="2288"/>
                    <a:pt x="415" y="2090"/>
                    <a:pt x="186" y="2090"/>
                  </a:cubicBezTo>
                  <a:lnTo>
                    <a:pt x="169" y="2090"/>
                  </a:lnTo>
                  <a:cubicBezTo>
                    <a:pt x="104" y="2090"/>
                    <a:pt x="50" y="2029"/>
                    <a:pt x="33" y="1933"/>
                  </a:cubicBezTo>
                  <a:cubicBezTo>
                    <a:pt x="32" y="1925"/>
                    <a:pt x="0" y="1744"/>
                    <a:pt x="0" y="1601"/>
                  </a:cubicBezTo>
                  <a:cubicBezTo>
                    <a:pt x="0" y="1458"/>
                    <a:pt x="32" y="1277"/>
                    <a:pt x="33" y="1269"/>
                  </a:cubicBezTo>
                  <a:cubicBezTo>
                    <a:pt x="50" y="1172"/>
                    <a:pt x="105" y="1110"/>
                    <a:pt x="172" y="1112"/>
                  </a:cubicBezTo>
                  <a:lnTo>
                    <a:pt x="186" y="1112"/>
                  </a:lnTo>
                  <a:cubicBezTo>
                    <a:pt x="415" y="1112"/>
                    <a:pt x="602" y="914"/>
                    <a:pt x="602" y="671"/>
                  </a:cubicBezTo>
                  <a:cubicBezTo>
                    <a:pt x="602" y="591"/>
                    <a:pt x="566" y="504"/>
                    <a:pt x="565" y="503"/>
                  </a:cubicBezTo>
                  <a:cubicBezTo>
                    <a:pt x="530" y="418"/>
                    <a:pt x="557" y="315"/>
                    <a:pt x="629" y="262"/>
                  </a:cubicBezTo>
                  <a:lnTo>
                    <a:pt x="633" y="259"/>
                  </a:lnTo>
                  <a:lnTo>
                    <a:pt x="1047" y="18"/>
                  </a:lnTo>
                  <a:lnTo>
                    <a:pt x="1052" y="16"/>
                  </a:lnTo>
                  <a:cubicBezTo>
                    <a:pt x="1075" y="6"/>
                    <a:pt x="1100" y="0"/>
                    <a:pt x="1127" y="0"/>
                  </a:cubicBezTo>
                  <a:cubicBezTo>
                    <a:pt x="1185" y="0"/>
                    <a:pt x="1241" y="25"/>
                    <a:pt x="1278" y="66"/>
                  </a:cubicBezTo>
                  <a:cubicBezTo>
                    <a:pt x="1327" y="120"/>
                    <a:pt x="1482" y="262"/>
                    <a:pt x="1607" y="262"/>
                  </a:cubicBezTo>
                  <a:cubicBezTo>
                    <a:pt x="1731" y="262"/>
                    <a:pt x="1885" y="123"/>
                    <a:pt x="1934" y="70"/>
                  </a:cubicBezTo>
                  <a:cubicBezTo>
                    <a:pt x="1973" y="29"/>
                    <a:pt x="2027" y="5"/>
                    <a:pt x="2084" y="5"/>
                  </a:cubicBezTo>
                  <a:cubicBezTo>
                    <a:pt x="2111" y="5"/>
                    <a:pt x="2137" y="11"/>
                    <a:pt x="2161" y="22"/>
                  </a:cubicBezTo>
                  <a:lnTo>
                    <a:pt x="2165" y="24"/>
                  </a:lnTo>
                  <a:lnTo>
                    <a:pt x="2565" y="259"/>
                  </a:lnTo>
                  <a:lnTo>
                    <a:pt x="2569" y="262"/>
                  </a:lnTo>
                  <a:cubicBezTo>
                    <a:pt x="2641" y="315"/>
                    <a:pt x="2668" y="419"/>
                    <a:pt x="2632" y="503"/>
                  </a:cubicBezTo>
                  <a:cubicBezTo>
                    <a:pt x="2632" y="504"/>
                    <a:pt x="2596" y="591"/>
                    <a:pt x="2596" y="671"/>
                  </a:cubicBezTo>
                  <a:cubicBezTo>
                    <a:pt x="2596" y="914"/>
                    <a:pt x="2783" y="1112"/>
                    <a:pt x="3012" y="1112"/>
                  </a:cubicBezTo>
                  <a:lnTo>
                    <a:pt x="3026" y="1112"/>
                  </a:lnTo>
                  <a:cubicBezTo>
                    <a:pt x="3093" y="1110"/>
                    <a:pt x="3147" y="1172"/>
                    <a:pt x="3165" y="1269"/>
                  </a:cubicBezTo>
                  <a:cubicBezTo>
                    <a:pt x="3166" y="1277"/>
                    <a:pt x="3198" y="1458"/>
                    <a:pt x="3198" y="1601"/>
                  </a:cubicBezTo>
                  <a:cubicBezTo>
                    <a:pt x="3198" y="1744"/>
                    <a:pt x="3166" y="1925"/>
                    <a:pt x="3165" y="1933"/>
                  </a:cubicBezTo>
                  <a:cubicBezTo>
                    <a:pt x="3147" y="2030"/>
                    <a:pt x="3093" y="2092"/>
                    <a:pt x="3026" y="2090"/>
                  </a:cubicBezTo>
                  <a:lnTo>
                    <a:pt x="3012" y="2090"/>
                  </a:lnTo>
                  <a:cubicBezTo>
                    <a:pt x="2783" y="2090"/>
                    <a:pt x="2596" y="2288"/>
                    <a:pt x="2596" y="2531"/>
                  </a:cubicBezTo>
                  <a:cubicBezTo>
                    <a:pt x="2596" y="2611"/>
                    <a:pt x="2632" y="2699"/>
                    <a:pt x="2632" y="2699"/>
                  </a:cubicBezTo>
                  <a:cubicBezTo>
                    <a:pt x="2668" y="2784"/>
                    <a:pt x="2640" y="2887"/>
                    <a:pt x="2569" y="2940"/>
                  </a:cubicBezTo>
                  <a:lnTo>
                    <a:pt x="2565" y="2943"/>
                  </a:lnTo>
                  <a:lnTo>
                    <a:pt x="2158" y="3181"/>
                  </a:lnTo>
                  <a:lnTo>
                    <a:pt x="2154" y="3183"/>
                  </a:lnTo>
                  <a:cubicBezTo>
                    <a:pt x="2131" y="3194"/>
                    <a:pt x="2105" y="3199"/>
                    <a:pt x="2078" y="3199"/>
                  </a:cubicBezTo>
                  <a:close/>
                  <a:moveTo>
                    <a:pt x="1592" y="2185"/>
                  </a:moveTo>
                  <a:cubicBezTo>
                    <a:pt x="1897" y="2185"/>
                    <a:pt x="2146" y="1922"/>
                    <a:pt x="2146" y="1599"/>
                  </a:cubicBezTo>
                  <a:cubicBezTo>
                    <a:pt x="2146" y="1275"/>
                    <a:pt x="1897" y="1012"/>
                    <a:pt x="1592" y="1012"/>
                  </a:cubicBezTo>
                  <a:cubicBezTo>
                    <a:pt x="1286" y="1012"/>
                    <a:pt x="1038" y="1275"/>
                    <a:pt x="1038" y="1599"/>
                  </a:cubicBezTo>
                  <a:cubicBezTo>
                    <a:pt x="1038" y="1922"/>
                    <a:pt x="1286" y="2185"/>
                    <a:pt x="1592" y="2185"/>
                  </a:cubicBezTo>
                  <a:close/>
                </a:path>
              </a:pathLst>
            </a:custGeom>
            <a:gradFill>
              <a:gsLst>
                <a:gs pos="0">
                  <a:schemeClr val="bg1">
                    <a:alpha val="35000"/>
                  </a:schemeClr>
                </a:gs>
                <a:gs pos="100000">
                  <a:schemeClr val="bg1">
                    <a:alpha val="0"/>
                  </a:schemeClr>
                </a:gs>
              </a:gsLst>
              <a:lin ang="2700000" scaled="1"/>
            </a:gra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Regular"/>
                <a:ea typeface="思源黑体 CN Regular"/>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三、常见癌症的筛查策略</a:t>
            </a:r>
          </a:p>
        </p:txBody>
      </p:sp>
      <p:grpSp>
        <p:nvGrpSpPr>
          <p:cNvPr id="6" name="组合 5"/>
          <p:cNvGrpSpPr/>
          <p:nvPr/>
        </p:nvGrpSpPr>
        <p:grpSpPr>
          <a:xfrm>
            <a:off x="246180" y="888259"/>
            <a:ext cx="4034480" cy="1446550"/>
            <a:chOff x="695325" y="1453184"/>
            <a:chExt cx="4034480" cy="2561049"/>
          </a:xfrm>
        </p:grpSpPr>
        <p:sp>
          <p:nvSpPr>
            <p:cNvPr id="7" name="矩形: 圆角 6"/>
            <p:cNvSpPr/>
            <p:nvPr/>
          </p:nvSpPr>
          <p:spPr>
            <a:xfrm>
              <a:off x="695325" y="1833504"/>
              <a:ext cx="3325695" cy="1298195"/>
            </a:xfrm>
            <a:prstGeom prst="roundRect">
              <a:avLst>
                <a:gd name="adj" fmla="val 10005"/>
              </a:avLst>
            </a:prstGeom>
            <a:gradFill flip="none" rotWithShape="1">
              <a:gsLst>
                <a:gs pos="100000">
                  <a:schemeClr val="accent1">
                    <a:lumMod val="20000"/>
                    <a:lumOff val="80000"/>
                  </a:schemeClr>
                </a:gs>
                <a:gs pos="0">
                  <a:schemeClr val="accent1">
                    <a:lumMod val="20000"/>
                    <a:lumOff val="8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Normal" panose="020B0400000000000000" charset="-122"/>
                <a:ea typeface="思源黑体 Normal" panose="020B0400000000000000" charset="-122"/>
              </a:endParaRPr>
            </a:p>
          </p:txBody>
        </p:sp>
        <p:sp>
          <p:nvSpPr>
            <p:cNvPr id="8" name="文本框 7"/>
            <p:cNvSpPr txBox="1"/>
            <p:nvPr/>
          </p:nvSpPr>
          <p:spPr>
            <a:xfrm>
              <a:off x="1253181" y="1453184"/>
              <a:ext cx="3476624" cy="2561049"/>
            </a:xfrm>
            <a:prstGeom prst="rect">
              <a:avLst/>
            </a:prstGeom>
            <a:noFill/>
          </p:spPr>
          <p:txBody>
            <a:bodyPr wrap="square" rtlCol="0">
              <a:spAutoFit/>
            </a:bodyPr>
            <a:lstStyle/>
            <a:p>
              <a:pPr algn="ctr"/>
              <a:r>
                <a:rPr lang="en-US" altLang="zh-CN" sz="8800" i="1" dirty="0">
                  <a:gradFill flip="none" rotWithShape="1">
                    <a:gsLst>
                      <a:gs pos="100000">
                        <a:schemeClr val="accent1"/>
                      </a:gs>
                      <a:gs pos="23000">
                        <a:schemeClr val="accent1">
                          <a:lumMod val="20000"/>
                          <a:lumOff val="80000"/>
                          <a:alpha val="0"/>
                        </a:schemeClr>
                      </a:gs>
                    </a:gsLst>
                    <a:lin ang="16200000" scaled="1"/>
                    <a:tileRect/>
                  </a:gradFill>
                  <a:latin typeface="思源黑体 Normal" panose="020B0400000000000000" charset="-122"/>
                  <a:ea typeface="思源黑体 Normal" panose="020B0400000000000000" charset="-122"/>
                </a:rPr>
                <a:t>06</a:t>
              </a:r>
            </a:p>
          </p:txBody>
        </p:sp>
        <p:sp>
          <p:nvSpPr>
            <p:cNvPr id="9" name="文本框 8"/>
            <p:cNvSpPr txBox="1"/>
            <p:nvPr/>
          </p:nvSpPr>
          <p:spPr>
            <a:xfrm>
              <a:off x="1056309" y="2090648"/>
              <a:ext cx="2225735" cy="817356"/>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defTabSz="1219200">
                <a:defRPr/>
              </a:pPr>
              <a:r>
                <a:rPr lang="zh-CN" altLang="en-US" sz="24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思源黑体 CN Normal" panose="020B0400000000000000" pitchFamily="34" charset="-122"/>
                </a:rPr>
                <a:t>乳腺癌</a:t>
              </a:r>
            </a:p>
          </p:txBody>
        </p:sp>
      </p:grpSp>
      <p:grpSp>
        <p:nvGrpSpPr>
          <p:cNvPr id="11" name="组合 10"/>
          <p:cNvGrpSpPr/>
          <p:nvPr/>
        </p:nvGrpSpPr>
        <p:grpSpPr>
          <a:xfrm>
            <a:off x="482933" y="2040126"/>
            <a:ext cx="5138058" cy="3983980"/>
            <a:chOff x="442115" y="1519883"/>
            <a:chExt cx="5762072" cy="4412034"/>
          </a:xfrm>
        </p:grpSpPr>
        <p:sp>
          <p:nvSpPr>
            <p:cNvPr id="12" name="矩形: 圆角 11"/>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a:ea typeface="阿里巴巴普惠体 R" pitchFamily="18" charset="-122"/>
                <a:cs typeface="+mn-cs"/>
              </a:endParaRPr>
            </a:p>
          </p:txBody>
        </p:sp>
        <p:sp>
          <p:nvSpPr>
            <p:cNvPr id="13" name="PA_库_矩形 8"/>
            <p:cNvSpPr/>
            <p:nvPr>
              <p:custDataLst>
                <p:tags r:id="rId2"/>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ea"/>
                <a:sym typeface="+mn-lt"/>
              </a:endParaRPr>
            </a:p>
          </p:txBody>
        </p:sp>
        <p:sp>
          <p:nvSpPr>
            <p:cNvPr id="14" name="îśḻiďe"/>
            <p:cNvSpPr txBox="1"/>
            <p:nvPr/>
          </p:nvSpPr>
          <p:spPr>
            <a:xfrm>
              <a:off x="1778295" y="1731576"/>
              <a:ext cx="3089712" cy="6462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高危人群</a:t>
              </a:r>
            </a:p>
          </p:txBody>
        </p:sp>
      </p:grpSp>
      <p:sp>
        <p:nvSpPr>
          <p:cNvPr id="15" name="文本框 14"/>
          <p:cNvSpPr txBox="1"/>
          <p:nvPr/>
        </p:nvSpPr>
        <p:spPr>
          <a:xfrm>
            <a:off x="607060" y="2816225"/>
            <a:ext cx="4953000" cy="3169285"/>
          </a:xfrm>
          <a:prstGeom prst="rect">
            <a:avLst/>
          </a:prstGeom>
          <a:noFill/>
        </p:spPr>
        <p:txBody>
          <a:bodyPr wrap="square" rtlCol="0">
            <a:spAutoFit/>
          </a:bodyPr>
          <a:lstStyle/>
          <a:p>
            <a:pPr marR="0" lvl="0" algn="l" defTabSz="914400" rtl="0" eaLnBrk="1" fontAlgn="auto" latinLnBrk="0" hangingPunct="1">
              <a:lnSpc>
                <a:spcPct val="125000"/>
              </a:lnSpc>
              <a:spcBef>
                <a:spcPts val="0"/>
              </a:spcBef>
              <a:spcAft>
                <a:spcPts val="0"/>
              </a:spcAft>
              <a:buClrTx/>
              <a:buSzTx/>
              <a:defRPr/>
            </a:pPr>
            <a:r>
              <a:rPr kumimoji="0" lang="en-US" altLang="zh-CN"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45</a:t>
            </a: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岁以上的女性就应该接受规律的乳腺癌筛查，具有以下情况的人群更应高度重视：</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通过基因检测，发现三代之内的直系亲属中，有人携带</a:t>
            </a:r>
            <a:r>
              <a:rPr kumimoji="0" lang="en-US" altLang="zh-CN"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BRCA1/BRCA2</a:t>
            </a: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基因突变。</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家族中有亲属患乳腺癌、卵巢上皮癌、输卵管癌、原发性腹膜癌。</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月经初潮年龄≤12岁。</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绝经年龄≥55岁。</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使用“雌孕激素联合”的激素替代治疗不少于半年。</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既往有乳腺导管或小叶不典型增生或小叶原位癌。</a:t>
            </a:r>
          </a:p>
        </p:txBody>
      </p:sp>
      <p:grpSp>
        <p:nvGrpSpPr>
          <p:cNvPr id="16" name="组合 15"/>
          <p:cNvGrpSpPr/>
          <p:nvPr/>
        </p:nvGrpSpPr>
        <p:grpSpPr>
          <a:xfrm>
            <a:off x="6304183" y="2040126"/>
            <a:ext cx="5138058" cy="3983980"/>
            <a:chOff x="442115" y="1519883"/>
            <a:chExt cx="5762072" cy="4412034"/>
          </a:xfrm>
        </p:grpSpPr>
        <p:sp>
          <p:nvSpPr>
            <p:cNvPr id="17" name="矩形: 圆角 16"/>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a:ea typeface="阿里巴巴普惠体 R" pitchFamily="18" charset="-122"/>
                <a:cs typeface="+mn-cs"/>
              </a:endParaRPr>
            </a:p>
          </p:txBody>
        </p:sp>
        <p:sp>
          <p:nvSpPr>
            <p:cNvPr id="18" name="PA_库_矩形 8"/>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a:ea typeface="微软雅黑" panose="020B0503020204020204" pitchFamily="34" charset="-122"/>
                <a:cs typeface="+mn-ea"/>
                <a:sym typeface="+mn-lt"/>
              </a:endParaRPr>
            </a:p>
          </p:txBody>
        </p:sp>
        <p:sp>
          <p:nvSpPr>
            <p:cNvPr id="19" name="îśḻiďe"/>
            <p:cNvSpPr txBox="1"/>
            <p:nvPr/>
          </p:nvSpPr>
          <p:spPr>
            <a:xfrm>
              <a:off x="1778295" y="1731576"/>
              <a:ext cx="3089712" cy="6462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筛查策略</a:t>
              </a:r>
            </a:p>
          </p:txBody>
        </p:sp>
      </p:grpSp>
      <p:sp>
        <p:nvSpPr>
          <p:cNvPr id="20" name="文本框 19"/>
          <p:cNvSpPr txBox="1"/>
          <p:nvPr/>
        </p:nvSpPr>
        <p:spPr>
          <a:xfrm>
            <a:off x="6382129" y="3004795"/>
            <a:ext cx="4982165" cy="226895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小于</a:t>
            </a: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40</a:t>
            </a: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岁的一般风险女性</a:t>
            </a: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不推荐规律性筛查</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40-44</a:t>
            </a: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岁的一般风险女性</a:t>
            </a: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每年</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1</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次乳腺</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X</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线检查</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乳腺触诊</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45-69</a:t>
            </a: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岁的一般风险女性</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每</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1-2</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年</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1</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次乳腺</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X</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线检查</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乳腺触诊</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大于</a:t>
            </a: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69</a:t>
            </a: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岁的一般风险女性</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每</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2</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年</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1</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次乳腺</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X</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线检查</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三、常见癌症的筛查策略</a:t>
            </a:r>
          </a:p>
        </p:txBody>
      </p:sp>
      <p:grpSp>
        <p:nvGrpSpPr>
          <p:cNvPr id="6" name="组合 5"/>
          <p:cNvGrpSpPr/>
          <p:nvPr/>
        </p:nvGrpSpPr>
        <p:grpSpPr>
          <a:xfrm>
            <a:off x="246180" y="888259"/>
            <a:ext cx="4034480" cy="1446550"/>
            <a:chOff x="695325" y="1453184"/>
            <a:chExt cx="4034480" cy="2561049"/>
          </a:xfrm>
        </p:grpSpPr>
        <p:sp>
          <p:nvSpPr>
            <p:cNvPr id="7" name="矩形: 圆角 6"/>
            <p:cNvSpPr/>
            <p:nvPr/>
          </p:nvSpPr>
          <p:spPr>
            <a:xfrm>
              <a:off x="695325" y="1833504"/>
              <a:ext cx="3325695" cy="1298195"/>
            </a:xfrm>
            <a:prstGeom prst="roundRect">
              <a:avLst>
                <a:gd name="adj" fmla="val 10005"/>
              </a:avLst>
            </a:prstGeom>
            <a:gradFill flip="none" rotWithShape="1">
              <a:gsLst>
                <a:gs pos="100000">
                  <a:schemeClr val="accent1">
                    <a:lumMod val="20000"/>
                    <a:lumOff val="80000"/>
                  </a:schemeClr>
                </a:gs>
                <a:gs pos="0">
                  <a:schemeClr val="accent1">
                    <a:lumMod val="20000"/>
                    <a:lumOff val="8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Normal" panose="020B0400000000000000" charset="-122"/>
                <a:ea typeface="思源黑体 Normal" panose="020B0400000000000000" charset="-122"/>
              </a:endParaRPr>
            </a:p>
          </p:txBody>
        </p:sp>
        <p:sp>
          <p:nvSpPr>
            <p:cNvPr id="8" name="文本框 7"/>
            <p:cNvSpPr txBox="1"/>
            <p:nvPr/>
          </p:nvSpPr>
          <p:spPr>
            <a:xfrm>
              <a:off x="1253181" y="1453184"/>
              <a:ext cx="3476624" cy="2561049"/>
            </a:xfrm>
            <a:prstGeom prst="rect">
              <a:avLst/>
            </a:prstGeom>
            <a:noFill/>
          </p:spPr>
          <p:txBody>
            <a:bodyPr wrap="square" rtlCol="0">
              <a:spAutoFit/>
            </a:bodyPr>
            <a:lstStyle/>
            <a:p>
              <a:pPr algn="ctr"/>
              <a:r>
                <a:rPr lang="en-US" altLang="zh-CN" sz="8800" i="1" dirty="0">
                  <a:gradFill flip="none" rotWithShape="1">
                    <a:gsLst>
                      <a:gs pos="100000">
                        <a:schemeClr val="accent1"/>
                      </a:gs>
                      <a:gs pos="23000">
                        <a:schemeClr val="accent1">
                          <a:lumMod val="20000"/>
                          <a:lumOff val="80000"/>
                          <a:alpha val="0"/>
                        </a:schemeClr>
                      </a:gs>
                    </a:gsLst>
                    <a:lin ang="16200000" scaled="1"/>
                    <a:tileRect/>
                  </a:gradFill>
                  <a:latin typeface="思源黑体 Normal" panose="020B0400000000000000" charset="-122"/>
                  <a:ea typeface="思源黑体 Normal" panose="020B0400000000000000" charset="-122"/>
                </a:rPr>
                <a:t>07</a:t>
              </a:r>
            </a:p>
          </p:txBody>
        </p:sp>
        <p:sp>
          <p:nvSpPr>
            <p:cNvPr id="9" name="文本框 8"/>
            <p:cNvSpPr txBox="1"/>
            <p:nvPr/>
          </p:nvSpPr>
          <p:spPr>
            <a:xfrm>
              <a:off x="1056309" y="2090648"/>
              <a:ext cx="2225735" cy="817356"/>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defTabSz="1219200">
                <a:defRPr/>
              </a:pPr>
              <a:r>
                <a:rPr lang="zh-CN" altLang="en-US" sz="24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思源黑体 CN Normal" panose="020B0400000000000000" pitchFamily="34" charset="-122"/>
                </a:rPr>
                <a:t>宫颈癌</a:t>
              </a:r>
            </a:p>
          </p:txBody>
        </p:sp>
      </p:grpSp>
      <p:grpSp>
        <p:nvGrpSpPr>
          <p:cNvPr id="11" name="组合 10"/>
          <p:cNvGrpSpPr/>
          <p:nvPr/>
        </p:nvGrpSpPr>
        <p:grpSpPr>
          <a:xfrm>
            <a:off x="482933" y="2040126"/>
            <a:ext cx="5138058" cy="3983980"/>
            <a:chOff x="442115" y="1519883"/>
            <a:chExt cx="5762072" cy="4412034"/>
          </a:xfrm>
        </p:grpSpPr>
        <p:sp>
          <p:nvSpPr>
            <p:cNvPr id="12" name="矩形: 圆角 11"/>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3" name="PA_库_矩形 8"/>
            <p:cNvSpPr/>
            <p:nvPr>
              <p:custDataLst>
                <p:tags r:id="rId2"/>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14"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高危人群</a:t>
              </a:r>
            </a:p>
          </p:txBody>
        </p:sp>
      </p:grpSp>
      <p:sp>
        <p:nvSpPr>
          <p:cNvPr id="15" name="文本框 14"/>
          <p:cNvSpPr txBox="1"/>
          <p:nvPr/>
        </p:nvSpPr>
        <p:spPr>
          <a:xfrm>
            <a:off x="611629" y="3066366"/>
            <a:ext cx="4880666" cy="2553335"/>
          </a:xfrm>
          <a:prstGeom prst="rect">
            <a:avLst/>
          </a:prstGeom>
          <a:noFill/>
        </p:spPr>
        <p:txBody>
          <a:bodyPr wrap="square" rtlCol="0">
            <a:spAutoFit/>
          </a:bodyPr>
          <a:lstStyle/>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曾患有或正患有生殖道</a:t>
            </a:r>
            <a:r>
              <a:rPr kumimoji="0" lang="en-US" altLang="zh-CN"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HPV</a:t>
            </a: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感染者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有多个性伴侣的女性或其男性配偶有多个性伴侣</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性生活过早（早于</a:t>
            </a:r>
            <a:r>
              <a:rPr kumimoji="0" lang="en-US" altLang="zh-CN"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18</a:t>
            </a: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岁）的女性</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其男性配偶的性伴侣患宫颈癌者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en-US" altLang="zh-CN"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HIV</a:t>
            </a: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感染者或患有梅毒、淋病等其它性传播疾病者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正在接受免疫抑制剂治疗者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长期服用避孕药、吸烟及有毒瘾者</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有宫颈病变家族史者</a:t>
            </a:r>
          </a:p>
        </p:txBody>
      </p:sp>
      <p:grpSp>
        <p:nvGrpSpPr>
          <p:cNvPr id="16" name="组合 15"/>
          <p:cNvGrpSpPr/>
          <p:nvPr/>
        </p:nvGrpSpPr>
        <p:grpSpPr>
          <a:xfrm>
            <a:off x="6304183" y="2040126"/>
            <a:ext cx="5138058" cy="3983980"/>
            <a:chOff x="442115" y="1519883"/>
            <a:chExt cx="5762072" cy="4412034"/>
          </a:xfrm>
        </p:grpSpPr>
        <p:sp>
          <p:nvSpPr>
            <p:cNvPr id="17" name="矩形: 圆角 16"/>
            <p:cNvSpPr/>
            <p:nvPr/>
          </p:nvSpPr>
          <p:spPr>
            <a:xfrm rot="5400000">
              <a:off x="1129775" y="832223"/>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8" name="PA_库_矩形 8"/>
            <p:cNvSpPr/>
            <p:nvPr>
              <p:custDataLst>
                <p:tags r:id="rId1"/>
              </p:custDataLst>
            </p:nvPr>
          </p:nvSpPr>
          <p:spPr>
            <a:xfrm flipH="1">
              <a:off x="1900180"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19" name="îśḻiďe"/>
            <p:cNvSpPr txBox="1"/>
            <p:nvPr/>
          </p:nvSpPr>
          <p:spPr>
            <a:xfrm>
              <a:off x="1778295" y="1731576"/>
              <a:ext cx="3089712" cy="6476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筛查策略</a:t>
              </a:r>
            </a:p>
          </p:txBody>
        </p:sp>
      </p:grpSp>
      <p:sp>
        <p:nvSpPr>
          <p:cNvPr id="20" name="文本框 19"/>
          <p:cNvSpPr txBox="1"/>
          <p:nvPr/>
        </p:nvSpPr>
        <p:spPr>
          <a:xfrm>
            <a:off x="6382129" y="3004795"/>
            <a:ext cx="4982165" cy="2484398"/>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&lt;21</a:t>
            </a: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岁女性</a:t>
            </a: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无需筛查</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21-29</a:t>
            </a: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岁女性</a:t>
            </a: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单独细胞学筛查，每</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3</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年一次</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30-65</a:t>
            </a: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岁女性</a:t>
            </a: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细胞学</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+HPV</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联合筛查，每</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5</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年一次</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&gt;65</a:t>
            </a: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岁女性或子宫全切术者</a:t>
            </a:r>
            <a:r>
              <a:rPr lang="en-US" altLang="zh-CN"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需要根据过去</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20</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年内没有</a:t>
            </a:r>
            <a:r>
              <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CIN2</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以上病变情况，评估筛查方案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 y="0"/>
            <a:ext cx="12188628"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4886453" cy="6858000"/>
          </a:xfrm>
          <a:prstGeom prst="rect">
            <a:avLst/>
          </a:prstGeom>
          <a:gradFill>
            <a:gsLst>
              <a:gs pos="0">
                <a:srgbClr val="185393"/>
              </a:gs>
              <a:gs pos="100000">
                <a:srgbClr val="1E599A">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sp>
        <p:nvSpPr>
          <p:cNvPr id="10" name="文本框 9"/>
          <p:cNvSpPr txBox="1"/>
          <p:nvPr/>
        </p:nvSpPr>
        <p:spPr>
          <a:xfrm>
            <a:off x="605516" y="474253"/>
            <a:ext cx="4799546" cy="583565"/>
          </a:xfrm>
          <a:prstGeom prst="rect">
            <a:avLst/>
          </a:prstGeom>
          <a:noFill/>
        </p:spPr>
        <p:txBody>
          <a:bodyPr wrap="square" rtlCol="0">
            <a:spAutoFit/>
          </a:bodyPr>
          <a:lstStyle>
            <a:defPPr>
              <a:defRPr lang="zh-CN"/>
            </a:defPPr>
            <a:lvl1pPr>
              <a:defRPr sz="3200">
                <a:solidFill>
                  <a:schemeClr val="tx1">
                    <a:lumMod val="75000"/>
                    <a:lumOff val="25000"/>
                  </a:schemeClr>
                </a:solidFill>
                <a:latin typeface="+mj-ea"/>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Normal" panose="020B0400000000000000" charset="-122"/>
                <a:ea typeface="思源黑体 Normal" panose="020B0400000000000000" charset="-122"/>
              </a:rPr>
              <a:t>编委会成员</a:t>
            </a:r>
          </a:p>
        </p:txBody>
      </p:sp>
      <p:sp>
        <p:nvSpPr>
          <p:cNvPr id="13" name="文本框 12"/>
          <p:cNvSpPr txBox="1"/>
          <p:nvPr/>
        </p:nvSpPr>
        <p:spPr>
          <a:xfrm>
            <a:off x="4886453" y="1120884"/>
            <a:ext cx="3229132" cy="5759450"/>
          </a:xfrm>
          <a:prstGeom prst="rect">
            <a:avLst/>
          </a:prstGeom>
          <a:noFill/>
        </p:spPr>
        <p:txBody>
          <a:bodyPr wrap="square">
            <a:spAutoFit/>
          </a:bodyPr>
          <a:lstStyle/>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曹</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骥</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广西省肿瘤医院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陈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鹏  天津医科大学肿瘤医院</a:t>
            </a:r>
            <a:endPar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陈旭升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天津医科大学肿瘤医院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陈奕贵</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福建省肿瘤医院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程幼夫</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四川省肿瘤医院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崔久嵬</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吉林大学第一医院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冯</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梅</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四川省肿瘤医院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耿</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刚</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内蒙古中医院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郭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鑫</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哈尔滨医科大学第四医院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胡培英</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浙江省人民医院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姜文珍</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湖北省肿瘤医院</a:t>
            </a:r>
            <a:endPar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李宏彬</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天津医科大学肿瘤医院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李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凌</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江西省妇幼保健院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李</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明</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北京大学肿瘤医院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李秀琴</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中国医科大学附属盛京医院</a:t>
            </a:r>
            <a:endPar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刘丽峰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天津医科大学肿瘤医院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刘先领</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中南大学湘雅二医院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刘彦玲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吉林省肿瘤医院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刘宇英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中山大学肿瘤防治中心</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刘运泳</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辽宁省肿瘤医院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吕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蕾</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浙江省肿瘤医院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马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洁</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云南省肿瘤医院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南永刚</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陕西省肿瘤医院</a:t>
            </a:r>
            <a:endPar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齐立强</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中国医学科学院肿瘤医院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王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静</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安徽济民肿瘤医院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王国庆</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mn-ea"/>
              </a:rPr>
              <a:t>陕西省肿瘤医院</a:t>
            </a:r>
            <a:endPar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p:txBody>
      </p:sp>
      <p:sp>
        <p:nvSpPr>
          <p:cNvPr id="14" name="文本框 13"/>
          <p:cNvSpPr txBox="1"/>
          <p:nvPr/>
        </p:nvSpPr>
        <p:spPr>
          <a:xfrm>
            <a:off x="8320782" y="1120985"/>
            <a:ext cx="3229132" cy="5541645"/>
          </a:xfrm>
          <a:prstGeom prst="rect">
            <a:avLst/>
          </a:prstGeom>
          <a:noFill/>
        </p:spPr>
        <p:txBody>
          <a:bodyPr wrap="square">
            <a:spAutoFit/>
          </a:bodyPr>
          <a:lstStyle/>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王建正</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河南省肿瘤医院</a:t>
            </a:r>
            <a:endPar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王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勐</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天津医科大学肿瘤医院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王冉冉</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包头市肿瘤医院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王小梅</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厦门弘爱医院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王晓健</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江西赣州市肿瘤医院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王</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巍</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中国医科大学附属第一医院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王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鑫</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中国医学科学院肿瘤医院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王洋郁</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福建省肿瘤医院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魏丽娟</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天津医科大学肿瘤医院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吴建中</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江苏省肿瘤医院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武爱文</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北京大学肿瘤医院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徐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泉</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中国医学科学院肿瘤医院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徐志坚</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中国医学科学院肿瘤医院</a:t>
            </a:r>
            <a:endPar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张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彬</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天津医科大学肿瘤医院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张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群</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江苏省人民医院</a:t>
            </a:r>
            <a:endPar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张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钰</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天津医科大学肿瘤医院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张海燕</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重庆大学附属肿瘤医院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张宏艳</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中国人民解放军陆军总医院</a:t>
            </a:r>
          </a:p>
          <a:p>
            <a:pPr>
              <a:lnSpc>
                <a:spcPts val="1700"/>
              </a:lnSpc>
            </a:pP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张    凯     中国医学科学院肿瘤医院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张韶凯</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河南省肿瘤医院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张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旭</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海南省肿瘤医院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郑  </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莹</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复旦大学附属肿瘤医院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郑向前</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天津医科大学肿瘤医院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周永春</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云南省肿瘤医院</a:t>
            </a:r>
          </a:p>
          <a:p>
            <a:pPr>
              <a:lnSpc>
                <a:spcPts val="1700"/>
              </a:lnSpc>
            </a:pP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庄</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翔</a:t>
            </a:r>
            <a:r>
              <a:rPr lang="en-US" altLang="zh-CN"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     </a:t>
            </a:r>
            <a:r>
              <a:rPr lang="zh-CN" altLang="en-US" sz="12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四川省肿瘤医院</a:t>
            </a:r>
          </a:p>
        </p:txBody>
      </p:sp>
      <p:sp>
        <p:nvSpPr>
          <p:cNvPr id="15" name="文本框 14"/>
          <p:cNvSpPr txBox="1"/>
          <p:nvPr/>
        </p:nvSpPr>
        <p:spPr>
          <a:xfrm>
            <a:off x="4886453" y="720773"/>
            <a:ext cx="3821492" cy="400110"/>
          </a:xfrm>
          <a:prstGeom prst="rect">
            <a:avLst/>
          </a:prstGeom>
          <a:noFill/>
        </p:spPr>
        <p:txBody>
          <a:bodyPr wrap="square">
            <a:spAutoFit/>
          </a:bodyPr>
          <a:lstStyle/>
          <a:p>
            <a:r>
              <a:rPr lang="zh-CN" altLang="en-US" sz="2000" b="1" dirty="0">
                <a:solidFill>
                  <a:srgbClr val="297FD5">
                    <a:lumMod val="75000"/>
                  </a:srgbClr>
                </a:solidFill>
                <a:latin typeface="思源黑体 Normal" panose="020B0400000000000000" charset="-122"/>
                <a:ea typeface="思源黑体 Normal" panose="020B0400000000000000" charset="-122"/>
                <a:cs typeface="思源黑体 Normal" panose="020B0400000000000000" charset="-122"/>
              </a:rPr>
              <a:t>编委会成员</a:t>
            </a:r>
            <a:r>
              <a:rPr lang="en-US" altLang="zh-CN" sz="2000" b="1" dirty="0">
                <a:solidFill>
                  <a:srgbClr val="297FD5">
                    <a:lumMod val="75000"/>
                  </a:srgbClr>
                </a:solidFill>
                <a:latin typeface="思源黑体 Normal" panose="020B0400000000000000" charset="-122"/>
                <a:ea typeface="思源黑体 Normal" panose="020B0400000000000000" charset="-122"/>
                <a:cs typeface="思源黑体 Normal" panose="020B0400000000000000" charset="-122"/>
              </a:rPr>
              <a:t>(</a:t>
            </a:r>
            <a:r>
              <a:rPr lang="zh-CN" altLang="en-US" sz="2000" b="1" dirty="0">
                <a:solidFill>
                  <a:srgbClr val="297FD5">
                    <a:lumMod val="75000"/>
                  </a:srgbClr>
                </a:solidFill>
                <a:latin typeface="思源黑体 Normal" panose="020B0400000000000000" charset="-122"/>
                <a:ea typeface="思源黑体 Normal" panose="020B0400000000000000" charset="-122"/>
                <a:cs typeface="思源黑体 Normal" panose="020B0400000000000000" charset="-122"/>
              </a:rPr>
              <a:t>按姓名拼音排序</a:t>
            </a:r>
            <a:r>
              <a:rPr lang="en-US" altLang="zh-CN" sz="2000" b="1" dirty="0">
                <a:solidFill>
                  <a:srgbClr val="297FD5">
                    <a:lumMod val="75000"/>
                  </a:srgbClr>
                </a:solidFill>
                <a:latin typeface="思源黑体 Normal" panose="020B0400000000000000" charset="-122"/>
                <a:ea typeface="思源黑体 Normal" panose="020B0400000000000000" charset="-122"/>
                <a:cs typeface="思源黑体 Normal" panose="020B0400000000000000" charset="-122"/>
              </a:rPr>
              <a:t>)</a:t>
            </a:r>
            <a:endParaRPr lang="zh-CN" altLang="en-US" sz="2000" b="1" dirty="0">
              <a:solidFill>
                <a:srgbClr val="297FD5">
                  <a:lumMod val="75000"/>
                </a:srgbClr>
              </a:solidFill>
              <a:latin typeface="思源黑体 Normal" panose="020B0400000000000000" charset="-122"/>
              <a:ea typeface="思源黑体 Normal" panose="020B0400000000000000" charset="-122"/>
              <a:cs typeface="思源黑体 Normal" panose="020B0400000000000000" charset="-122"/>
            </a:endParaRPr>
          </a:p>
        </p:txBody>
      </p:sp>
      <p:grpSp>
        <p:nvGrpSpPr>
          <p:cNvPr id="21" name="组合 20"/>
          <p:cNvGrpSpPr/>
          <p:nvPr/>
        </p:nvGrpSpPr>
        <p:grpSpPr>
          <a:xfrm>
            <a:off x="605516" y="1381115"/>
            <a:ext cx="3304233" cy="1649012"/>
            <a:chOff x="605516" y="1381115"/>
            <a:chExt cx="3304233" cy="1649012"/>
          </a:xfrm>
        </p:grpSpPr>
        <p:sp>
          <p:nvSpPr>
            <p:cNvPr id="11" name="文本框 10"/>
            <p:cNvSpPr txBox="1"/>
            <p:nvPr/>
          </p:nvSpPr>
          <p:spPr>
            <a:xfrm>
              <a:off x="605516" y="1859294"/>
              <a:ext cx="3304233" cy="1170833"/>
            </a:xfrm>
            <a:prstGeom prst="rect">
              <a:avLst/>
            </a:prstGeom>
            <a:noFill/>
            <a:ln>
              <a:noFill/>
              <a:prstDash val="lgDash"/>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Normal" panose="020B0400000000000000" charset="-122"/>
                  <a:ea typeface="思源黑体 Normal" panose="020B0400000000000000" charset="-122"/>
                  <a:cs typeface="思源黑体 Normal" panose="020B0400000000000000" charset="-122"/>
                </a:rPr>
                <a:t>支修益    首都医科大学宣武医院</a:t>
              </a:r>
            </a:p>
            <a:p>
              <a:pPr defTabSz="914400">
                <a:lnSpc>
                  <a:spcPct val="150000"/>
                </a:lnSpc>
                <a:defRPr/>
              </a:pPr>
              <a:r>
                <a:rPr lang="zh-CN" altLang="en-US" sz="1200" kern="0" dirty="0">
                  <a:solidFill>
                    <a:schemeClr val="bg1"/>
                  </a:solidFill>
                  <a:latin typeface="思源黑体 Normal" panose="020B0400000000000000" charset="-122"/>
                  <a:ea typeface="思源黑体 Normal" panose="020B0400000000000000" charset="-122"/>
                  <a:cs typeface="思源黑体 Normal" panose="020B0400000000000000" charset="-122"/>
                </a:rPr>
                <a:t>田艳涛    中国医学科学院肿瘤医院</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Normal" panose="020B0400000000000000" charset="-122"/>
                  <a:ea typeface="思源黑体 Normal" panose="020B0400000000000000" charset="-122"/>
                  <a:cs typeface="思源黑体 Normal" panose="020B0400000000000000" charset="-122"/>
                </a:rPr>
                <a:t>陈万青    中国医学科学院肿瘤医院</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Normal" panose="020B0400000000000000" charset="-122"/>
                  <a:ea typeface="思源黑体 Normal" panose="020B0400000000000000" charset="-122"/>
                  <a:cs typeface="思源黑体 Normal" panose="020B0400000000000000" charset="-122"/>
                </a:rPr>
                <a:t>王丹波    辽宁省肿瘤医院</a:t>
              </a:r>
            </a:p>
          </p:txBody>
        </p:sp>
        <p:sp>
          <p:nvSpPr>
            <p:cNvPr id="16" name="文本框 15"/>
            <p:cNvSpPr txBox="1"/>
            <p:nvPr/>
          </p:nvSpPr>
          <p:spPr>
            <a:xfrm>
              <a:off x="605516" y="1381115"/>
              <a:ext cx="1533321" cy="400110"/>
            </a:xfrm>
            <a:prstGeom prst="rect">
              <a:avLst/>
            </a:prstGeom>
            <a:noFill/>
          </p:spPr>
          <p:txBody>
            <a:bodyPr wrap="square">
              <a:spAutoFit/>
            </a:bodyPr>
            <a:lstStyle/>
            <a:p>
              <a:r>
                <a:rPr lang="zh-CN" altLang="en-US" sz="2000" b="1" dirty="0">
                  <a:solidFill>
                    <a:schemeClr val="bg1"/>
                  </a:solidFill>
                  <a:latin typeface="思源黑体 Normal" panose="020B0400000000000000" charset="-122"/>
                  <a:ea typeface="思源黑体 Normal" panose="020B0400000000000000" charset="-122"/>
                </a:rPr>
                <a:t>主编</a:t>
              </a:r>
            </a:p>
          </p:txBody>
        </p:sp>
      </p:grpSp>
      <p:grpSp>
        <p:nvGrpSpPr>
          <p:cNvPr id="20" name="组合 19"/>
          <p:cNvGrpSpPr/>
          <p:nvPr/>
        </p:nvGrpSpPr>
        <p:grpSpPr>
          <a:xfrm>
            <a:off x="605516" y="4459593"/>
            <a:ext cx="3304233" cy="1333011"/>
            <a:chOff x="605516" y="3353173"/>
            <a:chExt cx="3304233" cy="1333011"/>
          </a:xfrm>
        </p:grpSpPr>
        <p:sp>
          <p:nvSpPr>
            <p:cNvPr id="12" name="文本框 11"/>
            <p:cNvSpPr txBox="1"/>
            <p:nvPr/>
          </p:nvSpPr>
          <p:spPr>
            <a:xfrm>
              <a:off x="605516" y="3764164"/>
              <a:ext cx="3304233" cy="922020"/>
            </a:xfrm>
            <a:prstGeom prst="rect">
              <a:avLst/>
            </a:prstGeom>
            <a:noFill/>
            <a:ln>
              <a:noFill/>
              <a:prstDash val="lgDash"/>
            </a:ln>
          </p:spPr>
          <p:txBody>
            <a:bodyPr wrap="square">
              <a:spAutoFit/>
            </a:bodyPr>
            <a:lstStyle/>
            <a:p>
              <a:pPr defTabSz="914400">
                <a:lnSpc>
                  <a:spcPct val="150000"/>
                </a:lnSpc>
                <a:defRPr/>
              </a:pPr>
              <a:r>
                <a:rPr kumimoji="0" lang="zh-CN" altLang="en-US" sz="1200" b="0" i="0" u="none" strike="noStrike" kern="0" cap="none" spc="0" normalizeH="0" baseline="0" noProof="0" dirty="0">
                  <a:ln>
                    <a:noFill/>
                  </a:ln>
                  <a:solidFill>
                    <a:schemeClr val="bg1"/>
                  </a:solidFill>
                  <a:effectLst/>
                  <a:uLnTx/>
                  <a:uFillTx/>
                  <a:latin typeface="思源黑体 Normal" panose="020B0400000000000000" charset="-122"/>
                  <a:ea typeface="思源黑体 Normal" panose="020B0400000000000000" charset="-122"/>
                  <a:cs typeface="思源黑体 Normal" panose="020B0400000000000000" charset="-122"/>
                </a:rPr>
                <a:t>刘　红　天津医科大学肿瘤医院</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Normal" panose="020B0400000000000000" charset="-122"/>
                  <a:ea typeface="思源黑体 Normal" panose="020B0400000000000000" charset="-122"/>
                  <a:cs typeface="思源黑体 Normal" panose="020B0400000000000000" charset="-122"/>
                </a:rPr>
                <a:t>陈小兵    河南省肿瘤医院</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Normal" panose="020B0400000000000000" charset="-122"/>
                  <a:ea typeface="思源黑体 Normal" panose="020B0400000000000000" charset="-122"/>
                  <a:cs typeface="思源黑体 Normal" panose="020B0400000000000000" charset="-122"/>
                </a:rPr>
                <a:t>刘俊田    天津医科大学肿瘤医院</a:t>
              </a:r>
            </a:p>
          </p:txBody>
        </p:sp>
        <p:sp>
          <p:nvSpPr>
            <p:cNvPr id="17" name="文本框 16"/>
            <p:cNvSpPr txBox="1"/>
            <p:nvPr/>
          </p:nvSpPr>
          <p:spPr>
            <a:xfrm>
              <a:off x="605516" y="3353173"/>
              <a:ext cx="1533321" cy="400110"/>
            </a:xfrm>
            <a:prstGeom prst="rect">
              <a:avLst/>
            </a:prstGeom>
            <a:noFill/>
          </p:spPr>
          <p:txBody>
            <a:bodyPr wrap="square">
              <a:spAutoFit/>
            </a:bodyPr>
            <a:lstStyle/>
            <a:p>
              <a:r>
                <a:rPr lang="zh-CN" altLang="en-US" sz="2000" b="1" dirty="0">
                  <a:solidFill>
                    <a:schemeClr val="bg1"/>
                  </a:solidFill>
                  <a:latin typeface="思源黑体 Normal" panose="020B0400000000000000" charset="-122"/>
                  <a:ea typeface="思源黑体 Normal" panose="020B0400000000000000" charset="-122"/>
                </a:rPr>
                <a:t>副主编</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思源黑体 Normal" panose="020B0400000000000000" charset="-122"/>
                <a:ea typeface="思源黑体 Normal" panose="020B0400000000000000" charset="-122"/>
              </a:rPr>
              <a:t>目录</a:t>
            </a:r>
          </a:p>
        </p:txBody>
      </p:sp>
      <p:grpSp>
        <p:nvGrpSpPr>
          <p:cNvPr id="6" name="组合 5"/>
          <p:cNvGrpSpPr/>
          <p:nvPr/>
        </p:nvGrpSpPr>
        <p:grpSpPr>
          <a:xfrm>
            <a:off x="3784600" y="3301450"/>
            <a:ext cx="5171530" cy="698500"/>
            <a:chOff x="534789" y="4469564"/>
            <a:chExt cx="5171530" cy="698500"/>
          </a:xfrm>
        </p:grpSpPr>
        <p:sp>
          <p:nvSpPr>
            <p:cNvPr id="7" name="矩形 10"/>
            <p:cNvSpPr/>
            <p:nvPr/>
          </p:nvSpPr>
          <p:spPr>
            <a:xfrm>
              <a:off x="534789" y="4469564"/>
              <a:ext cx="5171530" cy="698500"/>
            </a:xfrm>
            <a:custGeom>
              <a:avLst/>
              <a:gdLst>
                <a:gd name="connsiteX0" fmla="*/ 72000 w 3438223"/>
                <a:gd name="connsiteY0" fmla="*/ 0 h 698500"/>
                <a:gd name="connsiteX1" fmla="*/ 3366223 w 3438223"/>
                <a:gd name="connsiteY1" fmla="*/ 0 h 698500"/>
                <a:gd name="connsiteX2" fmla="*/ 3438223 w 3438223"/>
                <a:gd name="connsiteY2" fmla="*/ 72000 h 698500"/>
                <a:gd name="connsiteX3" fmla="*/ 3438223 w 3438223"/>
                <a:gd name="connsiteY3" fmla="*/ 626500 h 698500"/>
                <a:gd name="connsiteX4" fmla="*/ 3366223 w 3438223"/>
                <a:gd name="connsiteY4" fmla="*/ 698500 h 698500"/>
                <a:gd name="connsiteX5" fmla="*/ 72000 w 3438223"/>
                <a:gd name="connsiteY5" fmla="*/ 698500 h 698500"/>
                <a:gd name="connsiteX6" fmla="*/ 0 w 3438223"/>
                <a:gd name="connsiteY6" fmla="*/ 626500 h 698500"/>
                <a:gd name="connsiteX7" fmla="*/ 0 w 3438223"/>
                <a:gd name="connsiteY7" fmla="*/ 72000 h 698500"/>
                <a:gd name="connsiteX8" fmla="*/ 72000 w 3438223"/>
                <a:gd name="connsiteY8"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223" h="698500">
                  <a:moveTo>
                    <a:pt x="72000" y="0"/>
                  </a:moveTo>
                  <a:lnTo>
                    <a:pt x="3366223" y="0"/>
                  </a:lnTo>
                  <a:cubicBezTo>
                    <a:pt x="3405967" y="0"/>
                    <a:pt x="3438223" y="32256"/>
                    <a:pt x="3438223" y="72000"/>
                  </a:cubicBezTo>
                  <a:lnTo>
                    <a:pt x="3438223" y="626500"/>
                  </a:lnTo>
                  <a:cubicBezTo>
                    <a:pt x="3438223" y="666244"/>
                    <a:pt x="3405967" y="698500"/>
                    <a:pt x="3366223" y="698500"/>
                  </a:cubicBezTo>
                  <a:lnTo>
                    <a:pt x="72000" y="698500"/>
                  </a:lnTo>
                  <a:cubicBezTo>
                    <a:pt x="32256" y="698500"/>
                    <a:pt x="0" y="666244"/>
                    <a:pt x="0" y="626500"/>
                  </a:cubicBezTo>
                  <a:lnTo>
                    <a:pt x="0" y="72000"/>
                  </a:lnTo>
                  <a:cubicBezTo>
                    <a:pt x="0" y="32256"/>
                    <a:pt x="32256" y="0"/>
                    <a:pt x="72000" y="0"/>
                  </a:cubicBezTo>
                </a:path>
              </a:pathLst>
            </a:custGeom>
            <a:solidFill>
              <a:schemeClr val="bg1"/>
            </a:solidFill>
            <a:ln>
              <a:noFill/>
            </a:ln>
            <a:effectLst>
              <a:outerShdw blurRad="254000" dist="38100" dir="10800000" algn="ctr" rotWithShape="0">
                <a:srgbClr val="007ACD">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Normal" panose="020B0400000000000000" charset="-122"/>
                <a:ea typeface="思源黑体 Normal" panose="020B0400000000000000" charset="-122"/>
                <a:cs typeface="+mn-ea"/>
                <a:sym typeface="+mn-lt"/>
              </a:endParaRPr>
            </a:p>
          </p:txBody>
        </p:sp>
        <p:cxnSp>
          <p:nvCxnSpPr>
            <p:cNvPr id="8" name="直接连接符 7"/>
            <p:cNvCxnSpPr/>
            <p:nvPr/>
          </p:nvCxnSpPr>
          <p:spPr>
            <a:xfrm>
              <a:off x="539326" y="4469564"/>
              <a:ext cx="0" cy="698500"/>
            </a:xfrm>
            <a:prstGeom prst="line">
              <a:avLst/>
            </a:prstGeom>
            <a:ln w="38100">
              <a:gradFill>
                <a:gsLst>
                  <a:gs pos="64000">
                    <a:schemeClr val="accent3"/>
                  </a:gs>
                  <a:gs pos="0">
                    <a:schemeClr val="accent1"/>
                  </a:gs>
                  <a:gs pos="39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15552" y="4572593"/>
              <a:ext cx="738924" cy="492443"/>
            </a:xfrm>
            <a:prstGeom prst="rect">
              <a:avLst/>
            </a:prstGeom>
            <a:noFill/>
          </p:spPr>
          <p:txBody>
            <a:bodyPr wrap="square" lIns="0" tIns="0" rIns="0" bIns="0">
              <a:spAutoFit/>
            </a:bodyPr>
            <a:lstStyle/>
            <a:p>
              <a:pPr marR="0" lvl="0" indent="0" fontAlgn="auto">
                <a:lnSpc>
                  <a:spcPct val="100000"/>
                </a:lnSpc>
                <a:spcBef>
                  <a:spcPts val="0"/>
                </a:spcBef>
                <a:spcAft>
                  <a:spcPts val="0"/>
                </a:spcAft>
                <a:buClrTx/>
                <a:buSzTx/>
                <a:buFontTx/>
                <a:buNone/>
                <a:defRPr/>
              </a:pPr>
              <a:r>
                <a:rPr lang="en-US" altLang="zh-CN" sz="32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mn-lt"/>
                </a:rPr>
                <a:t>02.</a:t>
              </a:r>
            </a:p>
          </p:txBody>
        </p:sp>
        <p:sp>
          <p:nvSpPr>
            <p:cNvPr id="10" name="文本框 9"/>
            <p:cNvSpPr txBox="1"/>
            <p:nvPr/>
          </p:nvSpPr>
          <p:spPr>
            <a:xfrm>
              <a:off x="1554476" y="4634148"/>
              <a:ext cx="2227205"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75000"/>
                      <a:lumOff val="25000"/>
                    </a:schemeClr>
                  </a:solidFill>
                  <a:effectLst/>
                  <a:uLnTx/>
                  <a:uFillTx/>
                  <a:latin typeface="思源黑体 Normal" panose="020B0400000000000000" charset="-122"/>
                  <a:ea typeface="思源黑体 Normal" panose="020B0400000000000000" charset="-122"/>
                  <a:cs typeface="+mn-ea"/>
                  <a:sym typeface="+mn-lt"/>
                </a:rPr>
                <a:t>癌症早筛的实施</a:t>
              </a:r>
            </a:p>
          </p:txBody>
        </p:sp>
      </p:grpSp>
      <p:grpSp>
        <p:nvGrpSpPr>
          <p:cNvPr id="12" name="组合 11"/>
          <p:cNvGrpSpPr/>
          <p:nvPr/>
        </p:nvGrpSpPr>
        <p:grpSpPr>
          <a:xfrm>
            <a:off x="3784600" y="4241587"/>
            <a:ext cx="5171530" cy="698500"/>
            <a:chOff x="6445243" y="4469564"/>
            <a:chExt cx="5171530" cy="698500"/>
          </a:xfrm>
        </p:grpSpPr>
        <p:sp>
          <p:nvSpPr>
            <p:cNvPr id="13" name="矩形 10"/>
            <p:cNvSpPr/>
            <p:nvPr/>
          </p:nvSpPr>
          <p:spPr>
            <a:xfrm>
              <a:off x="6445243" y="4469564"/>
              <a:ext cx="5171530" cy="698500"/>
            </a:xfrm>
            <a:custGeom>
              <a:avLst/>
              <a:gdLst>
                <a:gd name="connsiteX0" fmla="*/ 72000 w 3438223"/>
                <a:gd name="connsiteY0" fmla="*/ 0 h 698500"/>
                <a:gd name="connsiteX1" fmla="*/ 3366223 w 3438223"/>
                <a:gd name="connsiteY1" fmla="*/ 0 h 698500"/>
                <a:gd name="connsiteX2" fmla="*/ 3438223 w 3438223"/>
                <a:gd name="connsiteY2" fmla="*/ 72000 h 698500"/>
                <a:gd name="connsiteX3" fmla="*/ 3438223 w 3438223"/>
                <a:gd name="connsiteY3" fmla="*/ 626500 h 698500"/>
                <a:gd name="connsiteX4" fmla="*/ 3366223 w 3438223"/>
                <a:gd name="connsiteY4" fmla="*/ 698500 h 698500"/>
                <a:gd name="connsiteX5" fmla="*/ 72000 w 3438223"/>
                <a:gd name="connsiteY5" fmla="*/ 698500 h 698500"/>
                <a:gd name="connsiteX6" fmla="*/ 0 w 3438223"/>
                <a:gd name="connsiteY6" fmla="*/ 626500 h 698500"/>
                <a:gd name="connsiteX7" fmla="*/ 0 w 3438223"/>
                <a:gd name="connsiteY7" fmla="*/ 72000 h 698500"/>
                <a:gd name="connsiteX8" fmla="*/ 72000 w 3438223"/>
                <a:gd name="connsiteY8"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223" h="698500">
                  <a:moveTo>
                    <a:pt x="72000" y="0"/>
                  </a:moveTo>
                  <a:lnTo>
                    <a:pt x="3366223" y="0"/>
                  </a:lnTo>
                  <a:cubicBezTo>
                    <a:pt x="3405967" y="0"/>
                    <a:pt x="3438223" y="32256"/>
                    <a:pt x="3438223" y="72000"/>
                  </a:cubicBezTo>
                  <a:lnTo>
                    <a:pt x="3438223" y="626500"/>
                  </a:lnTo>
                  <a:cubicBezTo>
                    <a:pt x="3438223" y="666244"/>
                    <a:pt x="3405967" y="698500"/>
                    <a:pt x="3366223" y="698500"/>
                  </a:cubicBezTo>
                  <a:lnTo>
                    <a:pt x="72000" y="698500"/>
                  </a:lnTo>
                  <a:cubicBezTo>
                    <a:pt x="32256" y="698500"/>
                    <a:pt x="0" y="666244"/>
                    <a:pt x="0" y="626500"/>
                  </a:cubicBezTo>
                  <a:lnTo>
                    <a:pt x="0" y="72000"/>
                  </a:lnTo>
                  <a:cubicBezTo>
                    <a:pt x="0" y="32256"/>
                    <a:pt x="32256" y="0"/>
                    <a:pt x="72000" y="0"/>
                  </a:cubicBezTo>
                </a:path>
              </a:pathLst>
            </a:custGeom>
            <a:solidFill>
              <a:schemeClr val="bg1"/>
            </a:solidFill>
            <a:ln>
              <a:noFill/>
            </a:ln>
            <a:effectLst>
              <a:outerShdw blurRad="254000" dist="38100" dir="10800000" algn="ctr" rotWithShape="0">
                <a:srgbClr val="007ACD">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Normal" panose="020B0400000000000000" charset="-122"/>
                <a:ea typeface="思源黑体 Normal" panose="020B0400000000000000" charset="-122"/>
                <a:cs typeface="+mn-ea"/>
                <a:sym typeface="+mn-lt"/>
              </a:endParaRPr>
            </a:p>
          </p:txBody>
        </p:sp>
        <p:cxnSp>
          <p:nvCxnSpPr>
            <p:cNvPr id="14" name="直接连接符 13"/>
            <p:cNvCxnSpPr/>
            <p:nvPr/>
          </p:nvCxnSpPr>
          <p:spPr>
            <a:xfrm>
              <a:off x="6449780" y="4469564"/>
              <a:ext cx="0" cy="698500"/>
            </a:xfrm>
            <a:prstGeom prst="line">
              <a:avLst/>
            </a:prstGeom>
            <a:ln w="38100">
              <a:gradFill>
                <a:gsLst>
                  <a:gs pos="64000">
                    <a:schemeClr val="accent3"/>
                  </a:gs>
                  <a:gs pos="0">
                    <a:schemeClr val="accent1"/>
                  </a:gs>
                  <a:gs pos="39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726006" y="4572593"/>
              <a:ext cx="738924" cy="492443"/>
            </a:xfrm>
            <a:prstGeom prst="rect">
              <a:avLst/>
            </a:prstGeom>
            <a:noFill/>
          </p:spPr>
          <p:txBody>
            <a:bodyPr wrap="square" lIns="0" tIns="0" rIns="0" bIns="0">
              <a:spAutoFit/>
            </a:bodyPr>
            <a:lstStyle/>
            <a:p>
              <a:pPr>
                <a:defRPr/>
              </a:pPr>
              <a:r>
                <a:rPr lang="en-US" altLang="zh-CN" sz="32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mn-lt"/>
                </a:rPr>
                <a:t>03.</a:t>
              </a:r>
            </a:p>
          </p:txBody>
        </p:sp>
        <p:sp>
          <p:nvSpPr>
            <p:cNvPr id="16" name="文本框 15"/>
            <p:cNvSpPr txBox="1"/>
            <p:nvPr/>
          </p:nvSpPr>
          <p:spPr>
            <a:xfrm>
              <a:off x="7464930" y="4634148"/>
              <a:ext cx="2968113"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chemeClr val="tx1">
                      <a:lumMod val="75000"/>
                      <a:lumOff val="25000"/>
                    </a:schemeClr>
                  </a:solidFill>
                  <a:latin typeface="思源黑体 Normal" panose="020B0400000000000000" charset="-122"/>
                  <a:ea typeface="思源黑体 Normal" panose="020B0400000000000000" charset="-122"/>
                  <a:cs typeface="+mn-ea"/>
                  <a:sym typeface="+mn-lt"/>
                </a:rPr>
                <a:t>常见癌症的筛查策略</a:t>
              </a:r>
              <a:endParaRPr kumimoji="0" lang="zh-CN" altLang="en-US" sz="2400" b="0" i="0" u="none" strike="noStrike" kern="1200" cap="none" spc="0" normalizeH="0" baseline="0" noProof="0" dirty="0">
                <a:ln>
                  <a:noFill/>
                </a:ln>
                <a:solidFill>
                  <a:schemeClr val="tx1">
                    <a:lumMod val="75000"/>
                    <a:lumOff val="25000"/>
                  </a:schemeClr>
                </a:solidFill>
                <a:effectLst/>
                <a:uLnTx/>
                <a:uFillTx/>
                <a:latin typeface="思源黑体 Normal" panose="020B0400000000000000" charset="-122"/>
                <a:ea typeface="思源黑体 Normal" panose="020B0400000000000000" charset="-122"/>
                <a:cs typeface="+mn-ea"/>
                <a:sym typeface="+mn-lt"/>
              </a:endParaRPr>
            </a:p>
          </p:txBody>
        </p:sp>
      </p:grpSp>
      <p:grpSp>
        <p:nvGrpSpPr>
          <p:cNvPr id="30" name="组合 29"/>
          <p:cNvGrpSpPr/>
          <p:nvPr/>
        </p:nvGrpSpPr>
        <p:grpSpPr>
          <a:xfrm>
            <a:off x="3784600" y="2361313"/>
            <a:ext cx="5171530" cy="698500"/>
            <a:chOff x="6445243" y="5389206"/>
            <a:chExt cx="5171530" cy="698500"/>
          </a:xfrm>
        </p:grpSpPr>
        <p:sp>
          <p:nvSpPr>
            <p:cNvPr id="31" name="矩形 10"/>
            <p:cNvSpPr/>
            <p:nvPr/>
          </p:nvSpPr>
          <p:spPr>
            <a:xfrm>
              <a:off x="6445243" y="5389206"/>
              <a:ext cx="5171530" cy="698500"/>
            </a:xfrm>
            <a:custGeom>
              <a:avLst/>
              <a:gdLst>
                <a:gd name="connsiteX0" fmla="*/ 72000 w 3438223"/>
                <a:gd name="connsiteY0" fmla="*/ 0 h 698500"/>
                <a:gd name="connsiteX1" fmla="*/ 3366223 w 3438223"/>
                <a:gd name="connsiteY1" fmla="*/ 0 h 698500"/>
                <a:gd name="connsiteX2" fmla="*/ 3438223 w 3438223"/>
                <a:gd name="connsiteY2" fmla="*/ 72000 h 698500"/>
                <a:gd name="connsiteX3" fmla="*/ 3438223 w 3438223"/>
                <a:gd name="connsiteY3" fmla="*/ 626500 h 698500"/>
                <a:gd name="connsiteX4" fmla="*/ 3366223 w 3438223"/>
                <a:gd name="connsiteY4" fmla="*/ 698500 h 698500"/>
                <a:gd name="connsiteX5" fmla="*/ 72000 w 3438223"/>
                <a:gd name="connsiteY5" fmla="*/ 698500 h 698500"/>
                <a:gd name="connsiteX6" fmla="*/ 0 w 3438223"/>
                <a:gd name="connsiteY6" fmla="*/ 626500 h 698500"/>
                <a:gd name="connsiteX7" fmla="*/ 0 w 3438223"/>
                <a:gd name="connsiteY7" fmla="*/ 72000 h 698500"/>
                <a:gd name="connsiteX8" fmla="*/ 72000 w 3438223"/>
                <a:gd name="connsiteY8"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223" h="698500">
                  <a:moveTo>
                    <a:pt x="72000" y="0"/>
                  </a:moveTo>
                  <a:lnTo>
                    <a:pt x="3366223" y="0"/>
                  </a:lnTo>
                  <a:cubicBezTo>
                    <a:pt x="3405967" y="0"/>
                    <a:pt x="3438223" y="32256"/>
                    <a:pt x="3438223" y="72000"/>
                  </a:cubicBezTo>
                  <a:lnTo>
                    <a:pt x="3438223" y="626500"/>
                  </a:lnTo>
                  <a:cubicBezTo>
                    <a:pt x="3438223" y="666244"/>
                    <a:pt x="3405967" y="698500"/>
                    <a:pt x="3366223" y="698500"/>
                  </a:cubicBezTo>
                  <a:lnTo>
                    <a:pt x="72000" y="698500"/>
                  </a:lnTo>
                  <a:cubicBezTo>
                    <a:pt x="32256" y="698500"/>
                    <a:pt x="0" y="666244"/>
                    <a:pt x="0" y="626500"/>
                  </a:cubicBezTo>
                  <a:lnTo>
                    <a:pt x="0" y="72000"/>
                  </a:lnTo>
                  <a:cubicBezTo>
                    <a:pt x="0" y="32256"/>
                    <a:pt x="32256" y="0"/>
                    <a:pt x="72000" y="0"/>
                  </a:cubicBezTo>
                </a:path>
              </a:pathLst>
            </a:custGeom>
            <a:solidFill>
              <a:schemeClr val="bg1"/>
            </a:solidFill>
            <a:ln>
              <a:noFill/>
            </a:ln>
            <a:effectLst>
              <a:outerShdw blurRad="254000" dist="38100" dir="10800000" algn="ctr" rotWithShape="0">
                <a:srgbClr val="007ACD">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Normal" panose="020B0400000000000000" charset="-122"/>
                <a:ea typeface="思源黑体 Normal" panose="020B0400000000000000" charset="-122"/>
                <a:cs typeface="+mn-ea"/>
                <a:sym typeface="+mn-lt"/>
              </a:endParaRPr>
            </a:p>
          </p:txBody>
        </p:sp>
        <p:cxnSp>
          <p:nvCxnSpPr>
            <p:cNvPr id="38" name="直接连接符 37"/>
            <p:cNvCxnSpPr/>
            <p:nvPr/>
          </p:nvCxnSpPr>
          <p:spPr>
            <a:xfrm>
              <a:off x="6449780" y="5389206"/>
              <a:ext cx="0" cy="698500"/>
            </a:xfrm>
            <a:prstGeom prst="line">
              <a:avLst/>
            </a:prstGeom>
            <a:ln w="38100">
              <a:gradFill>
                <a:gsLst>
                  <a:gs pos="64000">
                    <a:schemeClr val="accent3"/>
                  </a:gs>
                  <a:gs pos="0">
                    <a:schemeClr val="accent1"/>
                  </a:gs>
                  <a:gs pos="39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6726006" y="5492235"/>
              <a:ext cx="738924" cy="492443"/>
            </a:xfrm>
            <a:prstGeom prst="rect">
              <a:avLst/>
            </a:prstGeom>
            <a:noFill/>
          </p:spPr>
          <p:txBody>
            <a:bodyPr wrap="square" lIns="0" tIns="0" rIns="0" bIns="0">
              <a:spAutoFit/>
            </a:bodyPr>
            <a:lstStyle/>
            <a:p>
              <a:pPr>
                <a:defRPr/>
              </a:pPr>
              <a:r>
                <a:rPr lang="en-US" altLang="zh-CN" sz="32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mn-lt"/>
                </a:rPr>
                <a:t>01.</a:t>
              </a:r>
            </a:p>
          </p:txBody>
        </p:sp>
        <p:sp>
          <p:nvSpPr>
            <p:cNvPr id="40" name="文本框 39"/>
            <p:cNvSpPr txBox="1"/>
            <p:nvPr/>
          </p:nvSpPr>
          <p:spPr>
            <a:xfrm>
              <a:off x="7464930" y="5553790"/>
              <a:ext cx="2227205"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lumMod val="75000"/>
                      <a:lumOff val="25000"/>
                    </a:schemeClr>
                  </a:solidFill>
                  <a:effectLst/>
                  <a:uLnTx/>
                  <a:uFillTx/>
                  <a:latin typeface="思源黑体 Normal" panose="020B0400000000000000" charset="-122"/>
                  <a:ea typeface="思源黑体 Normal" panose="020B0400000000000000" charset="-122"/>
                  <a:cs typeface="+mn-ea"/>
                  <a:sym typeface="+mn-lt"/>
                </a:rPr>
                <a:t>癌症早筛的意义</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思源黑体 Normal" panose="020B0400000000000000" charset="-122"/>
                <a:ea typeface="思源黑体 Normal" panose="020B0400000000000000" charset="-122"/>
              </a:rPr>
              <a:t>一、癌症早筛的意义</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0786" y="1823965"/>
            <a:ext cx="5324590" cy="3992034"/>
          </a:xfrm>
          <a:prstGeom prst="rect">
            <a:avLst/>
          </a:prstGeom>
          <a:ln>
            <a:noFill/>
          </a:ln>
          <a:effectLst>
            <a:softEdge rad="112500"/>
          </a:effectLst>
        </p:spPr>
      </p:pic>
      <p:sp>
        <p:nvSpPr>
          <p:cNvPr id="12" name="文本框 11"/>
          <p:cNvSpPr txBox="1"/>
          <p:nvPr/>
        </p:nvSpPr>
        <p:spPr>
          <a:xfrm>
            <a:off x="838199" y="3044725"/>
            <a:ext cx="5138058" cy="2176621"/>
          </a:xfrm>
          <a:prstGeom prst="rect">
            <a:avLst/>
          </a:prstGeom>
          <a:noFill/>
        </p:spPr>
        <p:txBody>
          <a:bodyPr wrap="square" lIns="0" tIns="0" rIns="0" bIns="0" rtlCol="0">
            <a:spAutoFit/>
          </a:bodyPr>
          <a:lstStyle>
            <a:defPPr>
              <a:defRPr lang="zh-CN"/>
            </a:defPPr>
            <a:lvl1pPr algn="just">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vl2pPr>
              <a:defRPr/>
            </a:lvl2pPr>
            <a:lvl3pPr>
              <a:defRPr/>
            </a:lvl3pPr>
            <a:lvl4pPr>
              <a:defRPr/>
            </a:lvl4pPr>
            <a:lvl5pPr>
              <a:defRPr/>
            </a:lvl5pPr>
            <a:lvl6pPr>
              <a:defRPr/>
            </a:lvl6pPr>
            <a:lvl7pPr>
              <a:defRPr/>
            </a:lvl7pPr>
            <a:lvl8pPr>
              <a:defRPr/>
            </a:lvl8pPr>
            <a:lvl9pPr>
              <a:defRPr/>
            </a:lvl9pPr>
          </a:lstStyle>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sym typeface="思源黑体 CN Normal" panose="020B0400000000000000" pitchFamily="34" charset="-122"/>
              </a:rPr>
              <a:t>肿瘤作为一种慢性疾病，癌症严重威胁着人们的健康。</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sym typeface="思源黑体 CN Normal" panose="020B0400000000000000" pitchFamily="34" charset="-122"/>
              </a:rPr>
              <a:t>随着医学的发展，人们对癌症的认识逐渐加深，尤其意识到了癌症的病因预防和早诊早治的重要性，并且临床医学诊疗技术也在不断提高，人们对癌症预防、治疗的现状，较之以前得到了很大的改善。</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sym typeface="思源黑体 CN Normal" panose="020B0400000000000000" pitchFamily="34" charset="-122"/>
              </a:rPr>
              <a:t>定期参加癌症的早期筛查，远离癌症的威胁，并非难事。</a:t>
            </a:r>
          </a:p>
        </p:txBody>
      </p:sp>
      <p:grpSp>
        <p:nvGrpSpPr>
          <p:cNvPr id="22" name="组合 21"/>
          <p:cNvGrpSpPr/>
          <p:nvPr/>
        </p:nvGrpSpPr>
        <p:grpSpPr>
          <a:xfrm>
            <a:off x="838199" y="1421288"/>
            <a:ext cx="5564975" cy="1466689"/>
            <a:chOff x="695325" y="1474185"/>
            <a:chExt cx="5564975" cy="1862048"/>
          </a:xfrm>
        </p:grpSpPr>
        <p:sp>
          <p:nvSpPr>
            <p:cNvPr id="16" name="矩形: 圆角 15"/>
            <p:cNvSpPr/>
            <p:nvPr/>
          </p:nvSpPr>
          <p:spPr>
            <a:xfrm>
              <a:off x="695325" y="1833504"/>
              <a:ext cx="4467225" cy="1298195"/>
            </a:xfrm>
            <a:prstGeom prst="roundRect">
              <a:avLst>
                <a:gd name="adj" fmla="val 10005"/>
              </a:avLst>
            </a:prstGeom>
            <a:gradFill flip="none" rotWithShape="1">
              <a:gsLst>
                <a:gs pos="100000">
                  <a:schemeClr val="accent1">
                    <a:lumMod val="20000"/>
                    <a:lumOff val="80000"/>
                  </a:schemeClr>
                </a:gs>
                <a:gs pos="0">
                  <a:schemeClr val="accent1">
                    <a:lumMod val="20000"/>
                    <a:lumOff val="8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Normal" panose="020B0400000000000000" charset="-122"/>
                <a:ea typeface="思源黑体 Normal" panose="020B0400000000000000" charset="-122"/>
              </a:endParaRPr>
            </a:p>
          </p:txBody>
        </p:sp>
        <p:sp>
          <p:nvSpPr>
            <p:cNvPr id="17" name="文本框 16"/>
            <p:cNvSpPr txBox="1"/>
            <p:nvPr/>
          </p:nvSpPr>
          <p:spPr>
            <a:xfrm>
              <a:off x="2783676" y="1474185"/>
              <a:ext cx="3476624" cy="1862048"/>
            </a:xfrm>
            <a:prstGeom prst="rect">
              <a:avLst/>
            </a:prstGeom>
            <a:noFill/>
          </p:spPr>
          <p:txBody>
            <a:bodyPr wrap="square" rtlCol="0">
              <a:spAutoFit/>
            </a:bodyPr>
            <a:lstStyle/>
            <a:p>
              <a:pPr algn="ctr"/>
              <a:r>
                <a:rPr lang="en-US" altLang="zh-CN" sz="11500" i="1" dirty="0">
                  <a:gradFill flip="none" rotWithShape="1">
                    <a:gsLst>
                      <a:gs pos="100000">
                        <a:schemeClr val="accent1"/>
                      </a:gs>
                      <a:gs pos="23000">
                        <a:schemeClr val="accent1">
                          <a:lumMod val="20000"/>
                          <a:lumOff val="80000"/>
                          <a:alpha val="0"/>
                        </a:schemeClr>
                      </a:gs>
                    </a:gsLst>
                    <a:lin ang="16200000" scaled="1"/>
                    <a:tileRect/>
                  </a:gradFill>
                  <a:latin typeface="思源黑体 Normal" panose="020B0400000000000000" charset="-122"/>
                  <a:ea typeface="思源黑体 Normal" panose="020B0400000000000000" charset="-122"/>
                </a:rPr>
                <a:t>01</a:t>
              </a:r>
            </a:p>
          </p:txBody>
        </p:sp>
        <p:sp>
          <p:nvSpPr>
            <p:cNvPr id="20" name="文本框 19"/>
            <p:cNvSpPr txBox="1"/>
            <p:nvPr/>
          </p:nvSpPr>
          <p:spPr>
            <a:xfrm>
              <a:off x="1027734" y="2174376"/>
              <a:ext cx="2225735" cy="586111"/>
            </a:xfrm>
            <a:prstGeom prst="rect">
              <a:avLst/>
            </a:prstGeom>
            <a:noFill/>
          </p:spPr>
          <p:txBody>
            <a:bodyPr wrap="square" rtlCol="0">
              <a:spAutoFit/>
            </a:bodyPr>
            <a:lstStyle>
              <a:defPPr>
                <a:defRPr lang="zh-CN"/>
              </a:defPPr>
              <a:lvl1pPr>
                <a:defRPr sz="24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defTabSz="1219200">
                <a:defRPr/>
              </a:pPr>
              <a:r>
                <a:rPr lang="zh-CN" altLang="en-US" sz="24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思源黑体 CN Normal" panose="020B0400000000000000" pitchFamily="34" charset="-122"/>
                </a:rPr>
                <a:t>癌症可防可筛</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82931" y="1524440"/>
            <a:ext cx="5877044" cy="4499666"/>
            <a:chOff x="442113" y="1432251"/>
            <a:chExt cx="5762072" cy="4499666"/>
          </a:xfrm>
        </p:grpSpPr>
        <p:sp>
          <p:nvSpPr>
            <p:cNvPr id="14" name="矩形: 圆角 13"/>
            <p:cNvSpPr/>
            <p:nvPr/>
          </p:nvSpPr>
          <p:spPr>
            <a:xfrm rot="5400000">
              <a:off x="1129773" y="744591"/>
              <a:ext cx="4386752" cy="5762072"/>
            </a:xfrm>
            <a:prstGeom prst="roundRect">
              <a:avLst>
                <a:gd name="adj" fmla="val 0"/>
              </a:avLst>
            </a:prstGeom>
            <a:solidFill>
              <a:schemeClr val="bg1"/>
            </a:solidFill>
            <a:ln>
              <a:noFill/>
            </a:ln>
            <a:effectLst>
              <a:outerShdw blurRad="228600" sx="102000" sy="102000" algn="ctr" rotWithShape="0">
                <a:srgbClr val="0A60B7">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Normal" panose="020B0400000000000000" charset="-122"/>
                <a:cs typeface="+mn-cs"/>
              </a:endParaRPr>
            </a:p>
          </p:txBody>
        </p:sp>
        <p:sp>
          <p:nvSpPr>
            <p:cNvPr id="15" name="PA_库_矩形 8"/>
            <p:cNvSpPr/>
            <p:nvPr>
              <p:custDataLst>
                <p:tags r:id="rId1"/>
              </p:custDataLst>
            </p:nvPr>
          </p:nvSpPr>
          <p:spPr>
            <a:xfrm flipH="1">
              <a:off x="1900178" y="5818902"/>
              <a:ext cx="2845942" cy="113015"/>
            </a:xfrm>
            <a:prstGeom prst="roundRect">
              <a:avLst>
                <a:gd name="adj" fmla="val 0"/>
              </a:avLst>
            </a:prstGeom>
            <a:gradFill>
              <a:gsLst>
                <a:gs pos="0">
                  <a:srgbClr val="1E64CA"/>
                </a:gs>
                <a:gs pos="100000">
                  <a:srgbClr val="30A1E8"/>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思源黑体 Normal" panose="020B0400000000000000" charset="-122"/>
                <a:ea typeface="思源黑体 Normal" panose="020B0400000000000000" charset="-122"/>
                <a:cs typeface="+mn-ea"/>
                <a:sym typeface="+mn-lt"/>
              </a:endParaRPr>
            </a:p>
          </p:txBody>
        </p:sp>
        <p:sp>
          <p:nvSpPr>
            <p:cNvPr id="16" name="îśḻiďe"/>
            <p:cNvSpPr txBox="1"/>
            <p:nvPr/>
          </p:nvSpPr>
          <p:spPr>
            <a:xfrm>
              <a:off x="2309309" y="1731575"/>
              <a:ext cx="20276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三级预防</a:t>
              </a:r>
            </a:p>
          </p:txBody>
        </p:sp>
      </p:grpSp>
      <p:sp>
        <p:nvSpPr>
          <p:cNvPr id="4" name="标题 3"/>
          <p:cNvSpPr>
            <a:spLocks noGrp="1"/>
          </p:cNvSpPr>
          <p:nvPr>
            <p:ph type="title"/>
          </p:nvPr>
        </p:nvSpPr>
        <p:spPr/>
        <p:txBody>
          <a:bodyPr/>
          <a:lstStyle/>
          <a:p>
            <a:r>
              <a:rPr lang="zh-CN" altLang="en-US" dirty="0">
                <a:latin typeface="思源黑体 Normal" panose="020B0400000000000000" charset="-122"/>
                <a:ea typeface="思源黑体 Normal" panose="020B0400000000000000" charset="-122"/>
              </a:rPr>
              <a:t>一、癌症早筛的意义</a:t>
            </a:r>
          </a:p>
        </p:txBody>
      </p:sp>
      <p:cxnSp>
        <p:nvCxnSpPr>
          <p:cNvPr id="23" name="直接连接符 22"/>
          <p:cNvCxnSpPr/>
          <p:nvPr/>
        </p:nvCxnSpPr>
        <p:spPr>
          <a:xfrm>
            <a:off x="898995" y="3904763"/>
            <a:ext cx="0" cy="1512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078" y="3271461"/>
            <a:ext cx="3912013" cy="2932974"/>
          </a:xfrm>
          <a:prstGeom prst="rect">
            <a:avLst/>
          </a:prstGeom>
        </p:spPr>
      </p:pic>
      <p:sp>
        <p:nvSpPr>
          <p:cNvPr id="20" name="文本框 19"/>
          <p:cNvSpPr txBox="1"/>
          <p:nvPr/>
        </p:nvSpPr>
        <p:spPr>
          <a:xfrm>
            <a:off x="772780" y="2579850"/>
            <a:ext cx="5131699" cy="829945"/>
          </a:xfrm>
          <a:prstGeom prst="rect">
            <a:avLst/>
          </a:prstGeom>
          <a:noFill/>
        </p:spPr>
        <p:txBody>
          <a:bodyPr wrap="square">
            <a:spAutoFit/>
          </a:bodyPr>
          <a:lstStyle/>
          <a:p>
            <a:pPr marR="0" lvl="0" algn="l" defTabSz="1219200" rtl="0" eaLnBrk="1" fontAlgn="auto" latinLnBrk="0" hangingPunct="1">
              <a:lnSpc>
                <a:spcPct val="150000"/>
              </a:lnSpc>
              <a:spcBef>
                <a:spcPts val="0"/>
              </a:spcBef>
              <a:spcAft>
                <a:spcPts val="0"/>
              </a:spcAft>
              <a:buClr>
                <a:srgbClr val="185393"/>
              </a:buClr>
              <a:buSzTx/>
              <a:defRPr/>
            </a:pP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世界卫生组织指出：“癌症中</a:t>
            </a:r>
            <a:r>
              <a:rPr kumimoji="0" lang="en-US" altLang="zh-CN"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1/3</a:t>
            </a: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是可以预防的，</a:t>
            </a:r>
            <a:r>
              <a:rPr kumimoji="0" lang="en-US" altLang="zh-CN"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1/3</a:t>
            </a: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是可以治愈的，</a:t>
            </a:r>
            <a:r>
              <a:rPr kumimoji="0" lang="en-US" altLang="zh-CN"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1/3</a:t>
            </a:r>
            <a:r>
              <a:rPr kumimoji="0" lang="zh-CN" altLang="en-US"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rPr>
              <a:t>的患者经过积极治疗可以延长寿命。</a:t>
            </a:r>
            <a:endParaRPr kumimoji="0" lang="en-US" altLang="zh-CN" sz="1600" b="1" i="0" u="none" strike="noStrike" kern="1200" cap="none" spc="0" normalizeH="0" baseline="0" noProof="0" dirty="0">
              <a:ln>
                <a:noFill/>
              </a:ln>
              <a:gradFill>
                <a:gsLst>
                  <a:gs pos="0">
                    <a:prstClr val="black">
                      <a:lumMod val="75000"/>
                      <a:lumOff val="25000"/>
                    </a:prstClr>
                  </a:gs>
                  <a:gs pos="100000">
                    <a:srgbClr val="E7E6E6">
                      <a:lumMod val="25000"/>
                    </a:srgbClr>
                  </a:gs>
                </a:gsLst>
                <a:lin ang="16200000" scaled="1"/>
              </a:gradFill>
              <a:effectLst/>
              <a:uLnTx/>
              <a:uFillTx/>
              <a:latin typeface="思源黑体 Normal" panose="020B0400000000000000" charset="-122"/>
              <a:ea typeface="思源黑体 Normal" panose="020B0400000000000000" charset="-122"/>
              <a:cs typeface="思源黑体 Normal" panose="020B0400000000000000" charset="-122"/>
            </a:endParaRPr>
          </a:p>
        </p:txBody>
      </p:sp>
      <p:sp>
        <p:nvSpPr>
          <p:cNvPr id="18" name="文本框 17"/>
          <p:cNvSpPr txBox="1"/>
          <p:nvPr/>
        </p:nvSpPr>
        <p:spPr>
          <a:xfrm>
            <a:off x="736994" y="3608834"/>
            <a:ext cx="5293499" cy="2061210"/>
          </a:xfrm>
          <a:prstGeom prst="rect">
            <a:avLst/>
          </a:prstGeom>
          <a:noFill/>
        </p:spPr>
        <p:txBody>
          <a:bodyPr wrap="square">
            <a:spAutoFit/>
          </a:bodyPr>
          <a:lstStyle/>
          <a:p>
            <a:pPr marL="285750" indent="-285750" defTabSz="1219200">
              <a:lnSpc>
                <a:spcPct val="200000"/>
              </a:lnSpc>
              <a:buClr>
                <a:srgbClr val="185393"/>
              </a:buClr>
              <a:buSzPct val="106000"/>
              <a:buFont typeface="Wingdings" panose="05000000000000000000" pitchFamily="2" charset="2"/>
              <a:buChar char="l"/>
              <a:defRPr/>
            </a:pP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一级预防</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是指病因预防，即明确地告知大众各种致癌因素，并合理规避。</a:t>
            </a:r>
            <a:endPar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marL="228600" indent="-228600" defTabSz="1219200">
              <a:lnSpc>
                <a:spcPct val="200000"/>
              </a:lnSpc>
              <a:buClr>
                <a:srgbClr val="185393"/>
              </a:buClr>
              <a:buSzPct val="106000"/>
              <a:buFont typeface="Wingdings" panose="05000000000000000000" pitchFamily="2" charset="2"/>
              <a:buChar char="l"/>
              <a:defRPr/>
            </a:pP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二级预防</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是“三早预防”，即早发现，早诊断，早治疗。</a:t>
            </a:r>
            <a:endParaRPr lang="en-US" altLang="zh-CN"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endParaRPr>
          </a:p>
          <a:p>
            <a:pPr marL="228600" indent="-228600" defTabSz="1219200">
              <a:lnSpc>
                <a:spcPct val="200000"/>
              </a:lnSpc>
              <a:buClr>
                <a:srgbClr val="185393"/>
              </a:buClr>
              <a:buSzPct val="106000"/>
              <a:buFont typeface="Wingdings" panose="05000000000000000000" pitchFamily="2" charset="2"/>
              <a:buChar char="l"/>
              <a:defRPr/>
            </a:pPr>
            <a:r>
              <a:rPr lang="zh-CN" altLang="en-US" sz="1600" b="1"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三级预防</a:t>
            </a: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rPr>
              <a:t>是临床后预防。</a:t>
            </a:r>
          </a:p>
        </p:txBody>
      </p:sp>
      <p:sp>
        <p:nvSpPr>
          <p:cNvPr id="26" name="文本框 25"/>
          <p:cNvSpPr txBox="1"/>
          <p:nvPr/>
        </p:nvSpPr>
        <p:spPr>
          <a:xfrm>
            <a:off x="7001015" y="2277711"/>
            <a:ext cx="4291990" cy="987578"/>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prstClr val="black">
                        <a:lumMod val="75000"/>
                        <a:lumOff val="25000"/>
                      </a:prstClr>
                    </a:gs>
                    <a:gs pos="100000">
                      <a:srgbClr val="DFE3E5">
                        <a:lumMod val="25000"/>
                      </a:srgbClr>
                    </a:gs>
                  </a:gsLst>
                  <a:lin ang="16200000" scaled="1"/>
                </a:gradFill>
                <a:effectLst/>
                <a:uLnTx/>
                <a:uFillTx/>
                <a:latin typeface="思源黑体 Normal" panose="020B0400000000000000" charset="-122"/>
                <a:ea typeface="思源黑体 Normal" panose="020B0400000000000000" charset="-122"/>
                <a:cs typeface="+mn-cs"/>
              </a:rPr>
              <a:t>在肿瘤的二级预防中，筛查是早期发现肿瘤、提高治愈率、降低死亡率的最重要手段之一。早发现癌症意味着更有效的治疗甚至治愈。</a:t>
            </a:r>
          </a:p>
        </p:txBody>
      </p:sp>
      <p:grpSp>
        <p:nvGrpSpPr>
          <p:cNvPr id="28" name="组合 27"/>
          <p:cNvGrpSpPr/>
          <p:nvPr/>
        </p:nvGrpSpPr>
        <p:grpSpPr>
          <a:xfrm>
            <a:off x="7016855" y="1520253"/>
            <a:ext cx="4276150" cy="603731"/>
            <a:chOff x="0" y="5535372"/>
            <a:chExt cx="4276150" cy="603731"/>
          </a:xfrm>
        </p:grpSpPr>
        <p:sp>
          <p:nvSpPr>
            <p:cNvPr id="31" name="ïṣľíḍé"/>
            <p:cNvSpPr/>
            <p:nvPr/>
          </p:nvSpPr>
          <p:spPr>
            <a:xfrm>
              <a:off x="0" y="5689099"/>
              <a:ext cx="4081113" cy="450004"/>
            </a:xfrm>
            <a:prstGeom prst="parallelogram">
              <a:avLst>
                <a:gd name="adj" fmla="val 37601"/>
              </a:avLst>
            </a:prstGeom>
            <a:gradFill flip="none" rotWithShape="1">
              <a:gsLst>
                <a:gs pos="0">
                  <a:schemeClr val="accent5">
                    <a:lumMod val="40000"/>
                    <a:lumOff val="60000"/>
                    <a:alpha val="44000"/>
                  </a:schemeClr>
                </a:gs>
                <a:gs pos="95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Normal" panose="020B0400000000000000" charset="-122"/>
                <a:ea typeface="思源黑体 Normal" panose="020B0400000000000000" charset="-122"/>
                <a:cs typeface="+mn-cs"/>
              </a:endParaRPr>
            </a:p>
          </p:txBody>
        </p:sp>
        <p:sp>
          <p:nvSpPr>
            <p:cNvPr id="32" name="Object 6"/>
            <p:cNvSpPr/>
            <p:nvPr/>
          </p:nvSpPr>
          <p:spPr>
            <a:xfrm>
              <a:off x="357988" y="5535372"/>
              <a:ext cx="3918162" cy="517028"/>
            </a:xfrm>
            <a:prstGeom prst="rect">
              <a:avLst/>
            </a:prstGeom>
            <a:noFill/>
          </p:spPr>
          <p:txBody>
            <a:bodyPr wrap="square" lIns="0" tIns="0" rIns="0" bIns="0" rtlCol="0" anchor="b"/>
            <a:lstStyle/>
            <a:p>
              <a:pPr marL="0" indent="0">
                <a:spcAft>
                  <a:spcPts val="1200"/>
                </a:spcAft>
                <a:buFontTx/>
                <a:buNone/>
                <a:defRPr/>
              </a:pPr>
              <a:r>
                <a:rPr lang="zh-CN" altLang="en-US" sz="2000" b="1" i="1" spc="600" dirty="0">
                  <a:solidFill>
                    <a:schemeClr val="bg1"/>
                  </a:solidFill>
                  <a:effectLst>
                    <a:outerShdw blurRad="38100" dist="38100" dir="2700000" algn="tl">
                      <a:srgbClr val="000000">
                        <a:alpha val="43137"/>
                      </a:srgbClr>
                    </a:outerShdw>
                  </a:effectLst>
                  <a:latin typeface="思源黑体 Normal" panose="020B0400000000000000" charset="-122"/>
                  <a:ea typeface="思源黑体 Normal" panose="020B0400000000000000" charset="-122"/>
                </a:rPr>
                <a:t>早期癌症筛查</a:t>
              </a:r>
            </a:p>
          </p:txBody>
        </p:sp>
      </p:grpSp>
      <p:sp>
        <p:nvSpPr>
          <p:cNvPr id="33" name="任意多边形: 形状 32"/>
          <p:cNvSpPr/>
          <p:nvPr/>
        </p:nvSpPr>
        <p:spPr>
          <a:xfrm rot="18844844">
            <a:off x="9993790" y="1461700"/>
            <a:ext cx="413057" cy="783835"/>
          </a:xfrm>
          <a:custGeom>
            <a:avLst/>
            <a:gdLst>
              <a:gd name="T0" fmla="*/ 6635 w 6635"/>
              <a:gd name="T1" fmla="*/ 3317 h 12591"/>
              <a:gd name="T2" fmla="*/ 3317 w 6635"/>
              <a:gd name="T3" fmla="*/ 6634 h 12591"/>
              <a:gd name="T4" fmla="*/ 0 w 6635"/>
              <a:gd name="T5" fmla="*/ 3317 h 12591"/>
              <a:gd name="T6" fmla="*/ 3317 w 6635"/>
              <a:gd name="T7" fmla="*/ 0 h 12591"/>
              <a:gd name="T8" fmla="*/ 6635 w 6635"/>
              <a:gd name="T9" fmla="*/ 3317 h 12591"/>
              <a:gd name="T10" fmla="*/ 3317 w 6635"/>
              <a:gd name="T11" fmla="*/ 1084 h 12591"/>
              <a:gd name="T12" fmla="*/ 1845 w 6635"/>
              <a:gd name="T13" fmla="*/ 4996 h 12591"/>
              <a:gd name="T14" fmla="*/ 1084 w 6635"/>
              <a:gd name="T15" fmla="*/ 3317 h 12591"/>
              <a:gd name="T16" fmla="*/ 3317 w 6635"/>
              <a:gd name="T17" fmla="*/ 5550 h 12591"/>
              <a:gd name="T18" fmla="*/ 2543 w 6635"/>
              <a:gd name="T19" fmla="*/ 5412 h 12591"/>
              <a:gd name="T20" fmla="*/ 5550 w 6635"/>
              <a:gd name="T21" fmla="*/ 3317 h 12591"/>
              <a:gd name="T22" fmla="*/ 5997 w 6635"/>
              <a:gd name="T23" fmla="*/ 3317 h 12591"/>
              <a:gd name="T24" fmla="*/ 3317 w 6635"/>
              <a:gd name="T25" fmla="*/ 5997 h 12591"/>
              <a:gd name="T26" fmla="*/ 638 w 6635"/>
              <a:gd name="T27" fmla="*/ 3317 h 12591"/>
              <a:gd name="T28" fmla="*/ 3317 w 6635"/>
              <a:gd name="T29" fmla="*/ 638 h 12591"/>
              <a:gd name="T30" fmla="*/ 5997 w 6635"/>
              <a:gd name="T31" fmla="*/ 3317 h 12591"/>
              <a:gd name="T32" fmla="*/ 3947 w 6635"/>
              <a:gd name="T33" fmla="*/ 6707 h 12591"/>
              <a:gd name="T34" fmla="*/ 3947 w 6635"/>
              <a:gd name="T35" fmla="*/ 7122 h 12591"/>
              <a:gd name="T36" fmla="*/ 2956 w 6635"/>
              <a:gd name="T37" fmla="*/ 7122 h 12591"/>
              <a:gd name="T38" fmla="*/ 2956 w 6635"/>
              <a:gd name="T39" fmla="*/ 6707 h 12591"/>
              <a:gd name="T40" fmla="*/ 3947 w 6635"/>
              <a:gd name="T41" fmla="*/ 6707 h 12591"/>
              <a:gd name="T42" fmla="*/ 3787 w 6635"/>
              <a:gd name="T43" fmla="*/ 7178 h 12591"/>
              <a:gd name="T44" fmla="*/ 3787 w 6635"/>
              <a:gd name="T45" fmla="*/ 7786 h 12591"/>
              <a:gd name="T46" fmla="*/ 3787 w 6635"/>
              <a:gd name="T47" fmla="*/ 7178 h 12591"/>
              <a:gd name="T48" fmla="*/ 3075 w 6635"/>
              <a:gd name="T49" fmla="*/ 7786 h 12591"/>
              <a:gd name="T50" fmla="*/ 3076 w 6635"/>
              <a:gd name="T51" fmla="*/ 7178 h 12591"/>
              <a:gd name="T52" fmla="*/ 3075 w 6635"/>
              <a:gd name="T53" fmla="*/ 7786 h 12591"/>
              <a:gd name="T54" fmla="*/ 2892 w 6635"/>
              <a:gd name="T55" fmla="*/ 8130 h 12591"/>
              <a:gd name="T56" fmla="*/ 2892 w 6635"/>
              <a:gd name="T57" fmla="*/ 7778 h 12591"/>
              <a:gd name="T58" fmla="*/ 3955 w 6635"/>
              <a:gd name="T59" fmla="*/ 7778 h 12591"/>
              <a:gd name="T60" fmla="*/ 3955 w 6635"/>
              <a:gd name="T61" fmla="*/ 8130 h 12591"/>
              <a:gd name="T62" fmla="*/ 2892 w 6635"/>
              <a:gd name="T63" fmla="*/ 8130 h 12591"/>
              <a:gd name="T64" fmla="*/ 4163 w 6635"/>
              <a:gd name="T65" fmla="*/ 12553 h 12591"/>
              <a:gd name="T66" fmla="*/ 4125 w 6635"/>
              <a:gd name="T67" fmla="*/ 12591 h 12591"/>
              <a:gd name="T68" fmla="*/ 2706 w 6635"/>
              <a:gd name="T69" fmla="*/ 12591 h 12591"/>
              <a:gd name="T70" fmla="*/ 2668 w 6635"/>
              <a:gd name="T71" fmla="*/ 12553 h 12591"/>
              <a:gd name="T72" fmla="*/ 2668 w 6635"/>
              <a:gd name="T73" fmla="*/ 8224 h 12591"/>
              <a:gd name="T74" fmla="*/ 2706 w 6635"/>
              <a:gd name="T75" fmla="*/ 8186 h 12591"/>
              <a:gd name="T76" fmla="*/ 4125 w 6635"/>
              <a:gd name="T77" fmla="*/ 8186 h 12591"/>
              <a:gd name="T78" fmla="*/ 4163 w 6635"/>
              <a:gd name="T79" fmla="*/ 8224 h 12591"/>
              <a:gd name="T80" fmla="*/ 4163 w 6635"/>
              <a:gd name="T81" fmla="*/ 12553 h 12591"/>
              <a:gd name="T82" fmla="*/ 2999 w 6635"/>
              <a:gd name="T83" fmla="*/ 8548 h 12591"/>
              <a:gd name="T84" fmla="*/ 2999 w 6635"/>
              <a:gd name="T85" fmla="*/ 8931 h 12591"/>
              <a:gd name="T86" fmla="*/ 2999 w 6635"/>
              <a:gd name="T87" fmla="*/ 8548 h 12591"/>
              <a:gd name="T88" fmla="*/ 3031 w 6635"/>
              <a:gd name="T89" fmla="*/ 9186 h 12591"/>
              <a:gd name="T90" fmla="*/ 3031 w 6635"/>
              <a:gd name="T91" fmla="*/ 12089 h 12591"/>
              <a:gd name="T92" fmla="*/ 3031 w 6635"/>
              <a:gd name="T93" fmla="*/ 9186 h 1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35" h="12591">
                <a:moveTo>
                  <a:pt x="6635" y="3317"/>
                </a:moveTo>
                <a:cubicBezTo>
                  <a:pt x="6635" y="5149"/>
                  <a:pt x="5149" y="6634"/>
                  <a:pt x="3317" y="6634"/>
                </a:cubicBezTo>
                <a:cubicBezTo>
                  <a:pt x="1485" y="6634"/>
                  <a:pt x="0" y="5149"/>
                  <a:pt x="0" y="3317"/>
                </a:cubicBezTo>
                <a:cubicBezTo>
                  <a:pt x="0" y="1485"/>
                  <a:pt x="1485" y="0"/>
                  <a:pt x="3317" y="0"/>
                </a:cubicBezTo>
                <a:cubicBezTo>
                  <a:pt x="5149" y="0"/>
                  <a:pt x="6635" y="1485"/>
                  <a:pt x="6635" y="3317"/>
                </a:cubicBezTo>
                <a:close/>
                <a:moveTo>
                  <a:pt x="3317" y="1084"/>
                </a:moveTo>
                <a:close/>
                <a:moveTo>
                  <a:pt x="1845" y="4996"/>
                </a:moveTo>
                <a:cubicBezTo>
                  <a:pt x="1379" y="4587"/>
                  <a:pt x="1084" y="3986"/>
                  <a:pt x="1084" y="3317"/>
                </a:cubicBezTo>
                <a:moveTo>
                  <a:pt x="3317" y="5550"/>
                </a:moveTo>
                <a:cubicBezTo>
                  <a:pt x="3045" y="5550"/>
                  <a:pt x="2785" y="5501"/>
                  <a:pt x="2543" y="5412"/>
                </a:cubicBezTo>
                <a:moveTo>
                  <a:pt x="5550" y="3317"/>
                </a:moveTo>
                <a:close/>
                <a:moveTo>
                  <a:pt x="5997" y="3317"/>
                </a:moveTo>
                <a:cubicBezTo>
                  <a:pt x="5997" y="4797"/>
                  <a:pt x="4797" y="5997"/>
                  <a:pt x="3317" y="5997"/>
                </a:cubicBezTo>
                <a:cubicBezTo>
                  <a:pt x="1837" y="5997"/>
                  <a:pt x="638" y="4797"/>
                  <a:pt x="638" y="3317"/>
                </a:cubicBezTo>
                <a:cubicBezTo>
                  <a:pt x="638" y="1837"/>
                  <a:pt x="1837" y="638"/>
                  <a:pt x="3317" y="638"/>
                </a:cubicBezTo>
                <a:cubicBezTo>
                  <a:pt x="4797" y="638"/>
                  <a:pt x="5997" y="1837"/>
                  <a:pt x="5997" y="3317"/>
                </a:cubicBezTo>
                <a:close/>
                <a:moveTo>
                  <a:pt x="3947" y="6707"/>
                </a:moveTo>
                <a:lnTo>
                  <a:pt x="3947" y="7122"/>
                </a:lnTo>
                <a:lnTo>
                  <a:pt x="2956" y="7122"/>
                </a:lnTo>
                <a:lnTo>
                  <a:pt x="2956" y="6707"/>
                </a:lnTo>
                <a:lnTo>
                  <a:pt x="3947" y="6707"/>
                </a:lnTo>
                <a:close/>
                <a:moveTo>
                  <a:pt x="3787" y="7178"/>
                </a:moveTo>
                <a:lnTo>
                  <a:pt x="3787" y="7786"/>
                </a:lnTo>
                <a:lnTo>
                  <a:pt x="3787" y="7178"/>
                </a:lnTo>
                <a:close/>
                <a:moveTo>
                  <a:pt x="3075" y="7786"/>
                </a:moveTo>
                <a:lnTo>
                  <a:pt x="3076" y="7178"/>
                </a:lnTo>
                <a:lnTo>
                  <a:pt x="3075" y="7786"/>
                </a:lnTo>
                <a:close/>
                <a:moveTo>
                  <a:pt x="2892" y="8130"/>
                </a:moveTo>
                <a:lnTo>
                  <a:pt x="2892" y="7778"/>
                </a:lnTo>
                <a:lnTo>
                  <a:pt x="3955" y="7778"/>
                </a:lnTo>
                <a:lnTo>
                  <a:pt x="3955" y="8130"/>
                </a:lnTo>
                <a:lnTo>
                  <a:pt x="2892" y="8130"/>
                </a:lnTo>
                <a:close/>
                <a:moveTo>
                  <a:pt x="4163" y="12553"/>
                </a:moveTo>
                <a:cubicBezTo>
                  <a:pt x="4163" y="12574"/>
                  <a:pt x="4146" y="12591"/>
                  <a:pt x="4125" y="12591"/>
                </a:cubicBezTo>
                <a:lnTo>
                  <a:pt x="2706" y="12591"/>
                </a:lnTo>
                <a:cubicBezTo>
                  <a:pt x="2685" y="12591"/>
                  <a:pt x="2668" y="12574"/>
                  <a:pt x="2668" y="12553"/>
                </a:cubicBezTo>
                <a:lnTo>
                  <a:pt x="2668" y="8224"/>
                </a:lnTo>
                <a:cubicBezTo>
                  <a:pt x="2668" y="8203"/>
                  <a:pt x="2685" y="8186"/>
                  <a:pt x="2706" y="8186"/>
                </a:cubicBezTo>
                <a:lnTo>
                  <a:pt x="4125" y="8186"/>
                </a:lnTo>
                <a:cubicBezTo>
                  <a:pt x="4146" y="8186"/>
                  <a:pt x="4163" y="8203"/>
                  <a:pt x="4163" y="8224"/>
                </a:cubicBezTo>
                <a:lnTo>
                  <a:pt x="4163" y="12553"/>
                </a:lnTo>
                <a:close/>
                <a:moveTo>
                  <a:pt x="2999" y="8548"/>
                </a:moveTo>
                <a:lnTo>
                  <a:pt x="2999" y="8931"/>
                </a:lnTo>
                <a:lnTo>
                  <a:pt x="2999" y="8548"/>
                </a:lnTo>
                <a:close/>
                <a:moveTo>
                  <a:pt x="3031" y="9186"/>
                </a:moveTo>
                <a:lnTo>
                  <a:pt x="3031" y="12089"/>
                </a:lnTo>
                <a:lnTo>
                  <a:pt x="3031" y="9186"/>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218" y="2143335"/>
            <a:ext cx="4433685" cy="3324091"/>
          </a:xfrm>
          <a:prstGeom prst="rect">
            <a:avLst/>
          </a:prstGeom>
        </p:spPr>
      </p:pic>
      <p:sp>
        <p:nvSpPr>
          <p:cNvPr id="61" name="标题 3"/>
          <p:cNvSpPr>
            <a:spLocks noGrp="1"/>
          </p:cNvSpPr>
          <p:nvPr>
            <p:ph type="title"/>
          </p:nvPr>
        </p:nvSpPr>
        <p:spPr>
          <a:xfrm>
            <a:off x="838199" y="18255"/>
            <a:ext cx="10515600" cy="881023"/>
          </a:xfrm>
        </p:spPr>
        <p:txBody>
          <a:bodyPr/>
          <a:lstStyle/>
          <a:p>
            <a:r>
              <a:rPr lang="zh-CN" altLang="en-US" dirty="0">
                <a:latin typeface="思源黑体 Normal" panose="020B0400000000000000" charset="-122"/>
                <a:ea typeface="思源黑体 Normal" panose="020B0400000000000000" charset="-122"/>
              </a:rPr>
              <a:t>一、癌症早筛的意义</a:t>
            </a:r>
          </a:p>
        </p:txBody>
      </p:sp>
      <p:sp>
        <p:nvSpPr>
          <p:cNvPr id="23" name="文本框 22"/>
          <p:cNvSpPr txBox="1"/>
          <p:nvPr/>
        </p:nvSpPr>
        <p:spPr>
          <a:xfrm>
            <a:off x="998922" y="1963083"/>
            <a:ext cx="7274014" cy="377411"/>
          </a:xfrm>
          <a:prstGeom prst="rect">
            <a:avLst/>
          </a:prstGeom>
          <a:noFill/>
        </p:spPr>
        <p:txBody>
          <a:bodyPr wrap="square">
            <a:spAutoFit/>
          </a:bodyPr>
          <a:lstStyle/>
          <a:p>
            <a:pPr>
              <a:lnSpc>
                <a:spcPct val="150000"/>
              </a:lnSpc>
            </a:pPr>
            <a:r>
              <a:rPr lang="zh-CN" altLang="en-US" sz="14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并非所有癌症都有成熟或公认的人群筛查方案，适合进行人群筛查的肿瘤应具有如下特征</a:t>
            </a:r>
          </a:p>
        </p:txBody>
      </p:sp>
      <p:sp>
        <p:nvSpPr>
          <p:cNvPr id="10" name="文本框 9"/>
          <p:cNvSpPr txBox="1"/>
          <p:nvPr/>
        </p:nvSpPr>
        <p:spPr>
          <a:xfrm>
            <a:off x="998921" y="5033018"/>
            <a:ext cx="7535478" cy="1023357"/>
          </a:xfrm>
          <a:prstGeom prst="rect">
            <a:avLst/>
          </a:prstGeom>
          <a:noFill/>
        </p:spPr>
        <p:txBody>
          <a:bodyPr wrap="square">
            <a:spAutoFit/>
          </a:bodyPr>
          <a:lstStyle/>
          <a:p>
            <a:pPr>
              <a:lnSpc>
                <a:spcPct val="150000"/>
              </a:lnSpc>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rPr>
              <a:t>所谓癌前病变是指如若继续发展下去，就可能发生癌变的某些病变，例如：黏膜白斑，交界痣，慢性萎缩性胃炎，结直肠的多发性腺瘤性息肉及某些良性肿瘤等。</a:t>
            </a:r>
            <a:endPar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endParaRPr>
          </a:p>
          <a:p>
            <a:pPr>
              <a:lnSpc>
                <a:spcPct val="150000"/>
              </a:lnSpc>
            </a:pPr>
            <a:r>
              <a:rPr lang="zh-CN" altLang="en-US" sz="14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癌前病变并不是癌，也不意味着必然发展为癌。</a:t>
            </a:r>
          </a:p>
        </p:txBody>
      </p:sp>
      <p:grpSp>
        <p:nvGrpSpPr>
          <p:cNvPr id="8" name="组合 7"/>
          <p:cNvGrpSpPr/>
          <p:nvPr/>
        </p:nvGrpSpPr>
        <p:grpSpPr>
          <a:xfrm>
            <a:off x="998921" y="1410138"/>
            <a:ext cx="4081113" cy="577191"/>
            <a:chOff x="0" y="5561912"/>
            <a:chExt cx="4081113" cy="577191"/>
          </a:xfrm>
        </p:grpSpPr>
        <p:sp>
          <p:nvSpPr>
            <p:cNvPr id="9" name="ïṣľíḍé"/>
            <p:cNvSpPr/>
            <p:nvPr/>
          </p:nvSpPr>
          <p:spPr>
            <a:xfrm>
              <a:off x="0" y="5689099"/>
              <a:ext cx="4081113" cy="450004"/>
            </a:xfrm>
            <a:prstGeom prst="parallelogram">
              <a:avLst>
                <a:gd name="adj" fmla="val 37601"/>
              </a:avLst>
            </a:prstGeom>
            <a:gradFill flip="none" rotWithShape="1">
              <a:gsLst>
                <a:gs pos="0">
                  <a:schemeClr val="accent5">
                    <a:lumMod val="40000"/>
                    <a:lumOff val="60000"/>
                    <a:alpha val="44000"/>
                  </a:schemeClr>
                </a:gs>
                <a:gs pos="95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Normal" panose="020B0400000000000000" charset="-122"/>
                <a:ea typeface="思源黑体 Normal" panose="020B0400000000000000" charset="-122"/>
                <a:cs typeface="+mn-cs"/>
              </a:endParaRPr>
            </a:p>
          </p:txBody>
        </p:sp>
        <p:sp>
          <p:nvSpPr>
            <p:cNvPr id="11" name="Object 6"/>
            <p:cNvSpPr/>
            <p:nvPr/>
          </p:nvSpPr>
          <p:spPr>
            <a:xfrm>
              <a:off x="153818" y="5561912"/>
              <a:ext cx="3148829" cy="487021"/>
            </a:xfrm>
            <a:prstGeom prst="rect">
              <a:avLst/>
            </a:prstGeom>
            <a:noFill/>
          </p:spPr>
          <p:txBody>
            <a:bodyPr wrap="square" lIns="0" tIns="0" rIns="0" bIns="0" rtlCol="0" anchor="b"/>
            <a:lstStyle/>
            <a:p>
              <a:pPr marL="0" indent="0" algn="ctr">
                <a:spcAft>
                  <a:spcPts val="1200"/>
                </a:spcAft>
                <a:buFontTx/>
                <a:buNone/>
                <a:defRPr/>
              </a:pPr>
              <a:r>
                <a:rPr lang="zh-CN" altLang="en-US" sz="2000" b="1" i="1" spc="600" dirty="0">
                  <a:solidFill>
                    <a:schemeClr val="bg1"/>
                  </a:solidFill>
                  <a:effectLst>
                    <a:outerShdw blurRad="38100" dist="38100" dir="2700000" algn="tl">
                      <a:srgbClr val="000000">
                        <a:alpha val="43137"/>
                      </a:srgbClr>
                    </a:outerShdw>
                  </a:effectLst>
                  <a:latin typeface="思源黑体 Normal" panose="020B0400000000000000" charset="-122"/>
                  <a:ea typeface="思源黑体 Normal" panose="020B0400000000000000" charset="-122"/>
                </a:rPr>
                <a:t>适合筛查的癌症</a:t>
              </a:r>
            </a:p>
          </p:txBody>
        </p:sp>
      </p:grpSp>
      <p:grpSp>
        <p:nvGrpSpPr>
          <p:cNvPr id="13" name="组合 12"/>
          <p:cNvGrpSpPr/>
          <p:nvPr/>
        </p:nvGrpSpPr>
        <p:grpSpPr>
          <a:xfrm>
            <a:off x="998920" y="4436360"/>
            <a:ext cx="4081113" cy="577191"/>
            <a:chOff x="0" y="5561912"/>
            <a:chExt cx="4081113" cy="577191"/>
          </a:xfrm>
        </p:grpSpPr>
        <p:sp>
          <p:nvSpPr>
            <p:cNvPr id="14" name="ïṣľíḍé"/>
            <p:cNvSpPr/>
            <p:nvPr/>
          </p:nvSpPr>
          <p:spPr>
            <a:xfrm>
              <a:off x="0" y="5689099"/>
              <a:ext cx="4081113" cy="450004"/>
            </a:xfrm>
            <a:prstGeom prst="parallelogram">
              <a:avLst>
                <a:gd name="adj" fmla="val 37601"/>
              </a:avLst>
            </a:prstGeom>
            <a:gradFill flip="none" rotWithShape="1">
              <a:gsLst>
                <a:gs pos="0">
                  <a:schemeClr val="accent5">
                    <a:lumMod val="40000"/>
                    <a:lumOff val="60000"/>
                    <a:alpha val="44000"/>
                  </a:schemeClr>
                </a:gs>
                <a:gs pos="95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Normal" panose="020B0400000000000000" charset="-122"/>
                <a:ea typeface="思源黑体 Normal" panose="020B0400000000000000" charset="-122"/>
                <a:cs typeface="+mn-cs"/>
              </a:endParaRPr>
            </a:p>
          </p:txBody>
        </p:sp>
        <p:sp>
          <p:nvSpPr>
            <p:cNvPr id="15" name="Object 6"/>
            <p:cNvSpPr/>
            <p:nvPr/>
          </p:nvSpPr>
          <p:spPr>
            <a:xfrm>
              <a:off x="153818" y="5561912"/>
              <a:ext cx="3148829" cy="487021"/>
            </a:xfrm>
            <a:prstGeom prst="rect">
              <a:avLst/>
            </a:prstGeom>
            <a:noFill/>
          </p:spPr>
          <p:txBody>
            <a:bodyPr wrap="square" lIns="0" tIns="0" rIns="0" bIns="0" rtlCol="0" anchor="b"/>
            <a:lstStyle/>
            <a:p>
              <a:pPr marL="0" indent="0" algn="ctr">
                <a:spcAft>
                  <a:spcPts val="1200"/>
                </a:spcAft>
                <a:buFontTx/>
                <a:buNone/>
                <a:defRPr/>
              </a:pPr>
              <a:r>
                <a:rPr lang="zh-CN" altLang="en-US" sz="2000" b="1" i="1" spc="600" dirty="0">
                  <a:solidFill>
                    <a:schemeClr val="bg1"/>
                  </a:solidFill>
                  <a:effectLst>
                    <a:outerShdw blurRad="38100" dist="38100" dir="2700000" algn="tl">
                      <a:srgbClr val="000000">
                        <a:alpha val="43137"/>
                      </a:srgbClr>
                    </a:outerShdw>
                  </a:effectLst>
                  <a:latin typeface="思源黑体 Normal" panose="020B0400000000000000" charset="-122"/>
                  <a:ea typeface="思源黑体 Normal" panose="020B0400000000000000" charset="-122"/>
                </a:rPr>
                <a:t>癌前病变的概念</a:t>
              </a:r>
            </a:p>
          </p:txBody>
        </p:sp>
      </p:grpSp>
      <p:sp>
        <p:nvSpPr>
          <p:cNvPr id="16" name="文本框 15"/>
          <p:cNvSpPr txBox="1"/>
          <p:nvPr/>
        </p:nvSpPr>
        <p:spPr>
          <a:xfrm>
            <a:off x="1040791" y="2350751"/>
            <a:ext cx="5138058" cy="1904560"/>
          </a:xfrm>
          <a:prstGeom prst="rect">
            <a:avLst/>
          </a:prstGeom>
          <a:noFill/>
        </p:spPr>
        <p:txBody>
          <a:bodyPr wrap="square" lIns="0" tIns="0" rIns="0" bIns="0" rtlCol="0">
            <a:spAutoFit/>
          </a:bodyPr>
          <a:lstStyle>
            <a:defPPr>
              <a:defRPr lang="zh-CN"/>
            </a:defPPr>
            <a:lvl1pPr algn="just">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vl2pPr>
              <a:defRPr/>
            </a:lvl2pPr>
            <a:lvl3pPr>
              <a:defRPr/>
            </a:lvl3pPr>
            <a:lvl4pPr>
              <a:defRPr/>
            </a:lvl4pPr>
            <a:lvl5pPr>
              <a:defRPr/>
            </a:lvl5pPr>
            <a:lvl6pPr>
              <a:defRPr/>
            </a:lvl6pPr>
            <a:lvl7pPr>
              <a:defRPr/>
            </a:lvl7pPr>
            <a:lvl8pPr>
              <a:defRPr/>
            </a:lvl8pPr>
            <a:lvl9pPr>
              <a:defRPr/>
            </a:lvl9pPr>
          </a:lstStyle>
          <a:p>
            <a:pPr marL="228600" indent="-228600" algn="l" defTabSz="1219200">
              <a:buClr>
                <a:srgbClr val="185393"/>
              </a:buClr>
              <a:buFont typeface="Wingdings" panose="05000000000000000000" pitchFamily="2" charset="2"/>
              <a:buChar char="l"/>
              <a:defRPr/>
            </a:pP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发病率较高</a:t>
            </a:r>
          </a:p>
          <a:p>
            <a:pPr marL="228600" indent="-228600" algn="l" defTabSz="1219200">
              <a:buClr>
                <a:srgbClr val="185393"/>
              </a:buClr>
              <a:buFont typeface="Wingdings" panose="05000000000000000000" pitchFamily="2" charset="2"/>
              <a:buChar char="l"/>
              <a:defRPr/>
            </a:pP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预后不佳，死亡率高</a:t>
            </a:r>
          </a:p>
          <a:p>
            <a:pPr marL="228600" indent="-228600" algn="l" defTabSz="1219200">
              <a:buClr>
                <a:srgbClr val="185393"/>
              </a:buClr>
              <a:buFont typeface="Wingdings" panose="05000000000000000000" pitchFamily="2" charset="2"/>
              <a:buChar char="l"/>
              <a:defRPr/>
            </a:pP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有可能检出“播散前期”的肿瘤</a:t>
            </a:r>
          </a:p>
          <a:p>
            <a:pPr marL="228600" indent="-228600" algn="l" defTabSz="1219200">
              <a:buClr>
                <a:srgbClr val="185393"/>
              </a:buClr>
              <a:buFont typeface="Wingdings" panose="05000000000000000000" pitchFamily="2" charset="2"/>
              <a:buChar char="l"/>
              <a:defRPr/>
            </a:pP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有适合的筛查的方法的肿瘤</a:t>
            </a:r>
          </a:p>
          <a:p>
            <a:pPr marL="228600" indent="-228600" algn="l" defTabSz="1219200">
              <a:buClr>
                <a:srgbClr val="185393"/>
              </a:buClr>
              <a:buFont typeface="Wingdings" panose="05000000000000000000" pitchFamily="2" charset="2"/>
              <a:buChar char="l"/>
              <a:defRPr/>
            </a:pP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被筛选出的可疑病例有早期确诊方法</a:t>
            </a:r>
          </a:p>
          <a:p>
            <a:pPr marL="228600" indent="-228600" algn="l" defTabSz="1219200">
              <a:buClr>
                <a:srgbClr val="185393"/>
              </a:buClr>
              <a:buFont typeface="Wingdings" panose="05000000000000000000" pitchFamily="2" charset="2"/>
              <a:buChar char="l"/>
              <a:defRPr/>
            </a:pPr>
            <a:r>
              <a:rPr lang="zh-CN" altLang="en-US" sz="14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存在有效并可能实施的治疗方法的肿瘤</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076" y="3178612"/>
            <a:ext cx="4406724" cy="3303877"/>
          </a:xfrm>
          <a:prstGeom prst="rect">
            <a:avLst/>
          </a:prstGeom>
        </p:spPr>
      </p:pic>
      <p:sp>
        <p:nvSpPr>
          <p:cNvPr id="4" name="标题 3"/>
          <p:cNvSpPr>
            <a:spLocks noGrp="1"/>
          </p:cNvSpPr>
          <p:nvPr>
            <p:ph type="title"/>
          </p:nvPr>
        </p:nvSpPr>
        <p:spPr/>
        <p:txBody>
          <a:bodyPr/>
          <a:lstStyle/>
          <a:p>
            <a:r>
              <a:rPr lang="zh-CN" altLang="en-US" dirty="0">
                <a:latin typeface="思源黑体 Normal" panose="020B0400000000000000" charset="-122"/>
                <a:ea typeface="思源黑体 Normal" panose="020B0400000000000000" charset="-122"/>
              </a:rPr>
              <a:t>二、癌症早筛的实施</a:t>
            </a:r>
          </a:p>
        </p:txBody>
      </p:sp>
      <p:sp>
        <p:nvSpPr>
          <p:cNvPr id="28" name="文本框 27"/>
          <p:cNvSpPr txBox="1"/>
          <p:nvPr/>
        </p:nvSpPr>
        <p:spPr>
          <a:xfrm>
            <a:off x="838198" y="1997796"/>
            <a:ext cx="5017163" cy="1160959"/>
          </a:xfrm>
          <a:prstGeom prst="rect">
            <a:avLst/>
          </a:prstGeom>
          <a:noFill/>
        </p:spPr>
        <p:txBody>
          <a:bodyPr wrap="square">
            <a:spAutoFit/>
          </a:bodyPr>
          <a:lstStyle/>
          <a:p>
            <a:pPr>
              <a:lnSpc>
                <a:spcPct val="150000"/>
              </a:lnSpc>
            </a:pPr>
            <a:r>
              <a:rPr lang="zh-CN" altLang="en-US" sz="16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rPr>
              <a:t>防癌体检是指在机体没有出现不适的情况下，进行一系列有针对性的医学检查，能够发现已存在于身体中的早期或在可治愈期的癌症。</a:t>
            </a:r>
          </a:p>
        </p:txBody>
      </p:sp>
      <p:sp>
        <p:nvSpPr>
          <p:cNvPr id="67" name="文本框 66"/>
          <p:cNvSpPr txBox="1"/>
          <p:nvPr/>
        </p:nvSpPr>
        <p:spPr>
          <a:xfrm>
            <a:off x="8396759" y="1254088"/>
            <a:ext cx="1441682" cy="400110"/>
          </a:xfrm>
          <a:prstGeom prst="rect">
            <a:avLst/>
          </a:prstGeom>
          <a:noFill/>
        </p:spPr>
        <p:txBody>
          <a:bodyPr wrap="square">
            <a:spAutoFit/>
          </a:bodyPr>
          <a:lstStyle/>
          <a:p>
            <a:r>
              <a:rPr lang="zh-CN" altLang="en-US" sz="2000" b="1" kern="100" dirty="0">
                <a:solidFill>
                  <a:schemeClr val="bg1"/>
                </a:solidFill>
                <a:latin typeface="Arial" panose="020B0604020202020204" pitchFamily="34" charset="0"/>
                <a:ea typeface="微软雅黑" panose="020B0503020204020204" pitchFamily="34" charset="-122"/>
                <a:cs typeface="Times New Roman" panose="02020603050405020304" pitchFamily="18" charset="0"/>
              </a:rPr>
              <a:t>全身</a:t>
            </a:r>
            <a:r>
              <a:rPr lang="zh-CN" altLang="en-US" sz="2000" b="1" kern="100" dirty="0">
                <a:solidFill>
                  <a:schemeClr val="bg1"/>
                </a:solidFill>
                <a:effectLst/>
                <a:latin typeface="Arial" panose="020B0604020202020204" pitchFamily="34" charset="0"/>
                <a:ea typeface="微软雅黑" panose="020B0503020204020204" pitchFamily="34" charset="-122"/>
                <a:cs typeface="Times New Roman" panose="02020603050405020304" pitchFamily="18" charset="0"/>
              </a:rPr>
              <a:t>症状</a:t>
            </a:r>
            <a:endParaRPr lang="zh-CN" altLang="en-US" sz="2000" dirty="0">
              <a:solidFill>
                <a:schemeClr val="bg1"/>
              </a:solidFill>
              <a:latin typeface="Arial" panose="020B0604020202020204" pitchFamily="34" charset="0"/>
              <a:ea typeface="微软雅黑" panose="020B0503020204020204" pitchFamily="34" charset="-122"/>
            </a:endParaRPr>
          </a:p>
        </p:txBody>
      </p:sp>
      <p:grpSp>
        <p:nvGrpSpPr>
          <p:cNvPr id="5" name="组合 4"/>
          <p:cNvGrpSpPr/>
          <p:nvPr/>
        </p:nvGrpSpPr>
        <p:grpSpPr>
          <a:xfrm>
            <a:off x="6478969" y="1542156"/>
            <a:ext cx="5083631" cy="4441169"/>
            <a:chOff x="675720" y="646984"/>
            <a:chExt cx="4147458" cy="3330876"/>
          </a:xfrm>
        </p:grpSpPr>
        <p:sp>
          <p:nvSpPr>
            <p:cNvPr id="6" name="矩形: 圆角 5"/>
            <p:cNvSpPr/>
            <p:nvPr/>
          </p:nvSpPr>
          <p:spPr>
            <a:xfrm>
              <a:off x="675720" y="646984"/>
              <a:ext cx="4147458" cy="3330876"/>
            </a:xfrm>
            <a:prstGeom prst="roundRect">
              <a:avLst>
                <a:gd name="adj" fmla="val 3433"/>
              </a:avLst>
            </a:prstGeom>
            <a:solidFill>
              <a:schemeClr val="bg1"/>
            </a:solidFill>
            <a:ln w="28575">
              <a:gradFill>
                <a:gsLst>
                  <a:gs pos="5000">
                    <a:schemeClr val="accent2">
                      <a:lumMod val="40000"/>
                      <a:lumOff val="60000"/>
                    </a:schemeClr>
                  </a:gs>
                  <a:gs pos="100000">
                    <a:srgbClr val="185393"/>
                  </a:gs>
                </a:gsLst>
                <a:lin ang="5400000" scaled="1"/>
              </a:gradFill>
            </a:ln>
            <a:effectLst>
              <a:outerShdw blurRad="177800" dist="215900" dir="5400000" sx="97000" sy="97000" algn="t"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lnSpc>
                  <a:spcPct val="132000"/>
                </a:lnSpc>
                <a:defRPr/>
              </a:pPr>
              <a:endParaRPr lang="zh-CN" altLang="en-US" sz="1600">
                <a:solidFill>
                  <a:prstClr val="white"/>
                </a:solidFill>
                <a:latin typeface="思源黑体 Normal" panose="020B0400000000000000" charset="-122"/>
                <a:ea typeface="思源黑体 Normal" panose="020B0400000000000000" charset="-122"/>
                <a:sym typeface="思源黑体 CN Normal" panose="020B0400000000000000" pitchFamily="34" charset="-122"/>
              </a:endParaRPr>
            </a:p>
          </p:txBody>
        </p:sp>
        <p:sp>
          <p:nvSpPr>
            <p:cNvPr id="8" name="文本框 7"/>
            <p:cNvSpPr txBox="1"/>
            <p:nvPr/>
          </p:nvSpPr>
          <p:spPr>
            <a:xfrm>
              <a:off x="998983" y="1315500"/>
              <a:ext cx="3595206" cy="2463462"/>
            </a:xfrm>
            <a:prstGeom prst="rect">
              <a:avLst/>
            </a:prstGeom>
            <a:noFill/>
          </p:spPr>
          <p:txBody>
            <a:bodyPr wrap="square" lIns="0" tIns="0" rIns="0" bIns="0" rtlCol="0">
              <a:spAutoFit/>
            </a:bodyPr>
            <a:lstStyle>
              <a:defPPr>
                <a:defRPr lang="zh-CN"/>
              </a:defPPr>
              <a:lvl1pPr algn="just">
                <a:lnSpc>
                  <a:spcPct val="150000"/>
                </a:lnSpc>
                <a:defRPr sz="1200" kern="1400" spc="100">
                  <a:solidFill>
                    <a:schemeClr val="bg2">
                      <a:lumMod val="25000"/>
                    </a:schemeClr>
                  </a:solidFill>
                  <a:latin typeface="思源黑体 CN Normal" panose="020B0400000000000000" pitchFamily="34" charset="-122"/>
                  <a:ea typeface="思源黑体 CN Normal" panose="020B0400000000000000" pitchFamily="34" charset="-122"/>
                </a:defRPr>
              </a:lvl1pPr>
              <a:lvl2pPr>
                <a:defRPr/>
              </a:lvl2pPr>
              <a:lvl3pPr>
                <a:defRPr/>
              </a:lvl3pPr>
              <a:lvl4pPr>
                <a:defRPr/>
              </a:lvl4pPr>
              <a:lvl5pPr>
                <a:defRPr/>
              </a:lvl5pPr>
              <a:lvl6pPr>
                <a:defRPr/>
              </a:lvl6pPr>
              <a:lvl7pPr>
                <a:defRPr/>
              </a:lvl7pPr>
              <a:lvl8pPr>
                <a:defRPr/>
              </a:lvl8pPr>
              <a:lvl9pPr>
                <a:defRPr/>
              </a:lvl9pPr>
            </a:lstStyle>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“八大警报”作为考虑肿瘤早期征兆的参考：</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可触及硬结，例如乳房、皮肤的硬结</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疣（赘瘤）或黑痣有明显变化</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持续性消化不正常</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持续性嘶哑、干咳及吞咽困难</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月经不正常，大出血，月经期外出血</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鼻、耳、膀胱或肠道的不明原因出血</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不愈的伤口，不消的肿胀</a:t>
              </a:r>
            </a:p>
            <a:p>
              <a:pPr marL="228600" indent="-228600" algn="l" defTabSz="1219200">
                <a:buClr>
                  <a:srgbClr val="185393"/>
                </a:buClr>
                <a:buFont typeface="Wingdings" panose="05000000000000000000" pitchFamily="2" charset="2"/>
                <a:buChar char="l"/>
                <a:defRPr/>
              </a:pPr>
              <a:r>
                <a:rPr lang="zh-CN" altLang="en-US" sz="1600" kern="1200" spc="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思源黑体 CN Normal" panose="020B0400000000000000" pitchFamily="34" charset="-122"/>
                </a:rPr>
                <a:t>原因不明的体重减轻</a:t>
              </a:r>
            </a:p>
          </p:txBody>
        </p:sp>
        <p:grpSp>
          <p:nvGrpSpPr>
            <p:cNvPr id="11" name="组合 10"/>
            <p:cNvGrpSpPr/>
            <p:nvPr/>
          </p:nvGrpSpPr>
          <p:grpSpPr>
            <a:xfrm>
              <a:off x="946674" y="684536"/>
              <a:ext cx="3171493" cy="439979"/>
              <a:chOff x="-3442276" y="1534859"/>
              <a:chExt cx="3171493" cy="439979"/>
            </a:xfrm>
          </p:grpSpPr>
          <p:sp>
            <p:nvSpPr>
              <p:cNvPr id="12" name="文本框 11"/>
              <p:cNvSpPr txBox="1"/>
              <p:nvPr/>
            </p:nvSpPr>
            <p:spPr>
              <a:xfrm>
                <a:off x="-3442276" y="1534859"/>
                <a:ext cx="3096783" cy="392415"/>
              </a:xfrm>
              <a:prstGeom prst="rect">
                <a:avLst/>
              </a:prstGeom>
              <a:noFill/>
            </p:spPr>
            <p:txBody>
              <a:bodyPr wrap="square">
                <a:spAutoFit/>
              </a:bodyPr>
              <a:lstStyle/>
              <a:p>
                <a:pPr defTabSz="1219200">
                  <a:defRPr/>
                </a:pPr>
                <a:r>
                  <a:rPr lang="zh-CN" altLang="en-US" sz="2800" b="1" dirty="0">
                    <a:gradFill>
                      <a:gsLst>
                        <a:gs pos="39000">
                          <a:schemeClr val="accent2"/>
                        </a:gs>
                        <a:gs pos="9000">
                          <a:schemeClr val="accent1"/>
                        </a:gs>
                        <a:gs pos="64000">
                          <a:schemeClr val="accent3">
                            <a:alpha val="84000"/>
                          </a:schemeClr>
                        </a:gs>
                      </a:gsLst>
                      <a:lin ang="2700000" scaled="1"/>
                    </a:gradFill>
                    <a:effectLst>
                      <a:outerShdw blurRad="254000" dist="38100" dir="16200000" algn="ctr" rotWithShape="0">
                        <a:schemeClr val="accent2">
                          <a:alpha val="20000"/>
                        </a:schemeClr>
                      </a:outerShdw>
                    </a:effectLst>
                    <a:latin typeface="思源黑体 Normal" panose="020B0400000000000000" charset="-122"/>
                    <a:ea typeface="思源黑体 Normal" panose="020B0400000000000000" charset="-122"/>
                    <a:cs typeface="+mn-ea"/>
                    <a:sym typeface="思源黑体 CN Normal" panose="020B0400000000000000" pitchFamily="34" charset="-122"/>
                  </a:rPr>
                  <a:t>癌症早期症状</a:t>
                </a:r>
              </a:p>
            </p:txBody>
          </p:sp>
          <p:cxnSp>
            <p:nvCxnSpPr>
              <p:cNvPr id="13" name="直接连接符 12"/>
              <p:cNvCxnSpPr/>
              <p:nvPr/>
            </p:nvCxnSpPr>
            <p:spPr>
              <a:xfrm>
                <a:off x="-3389967" y="1974838"/>
                <a:ext cx="311918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p:cNvGrpSpPr/>
          <p:nvPr/>
        </p:nvGrpSpPr>
        <p:grpSpPr>
          <a:xfrm>
            <a:off x="998921" y="1410138"/>
            <a:ext cx="4081113" cy="577191"/>
            <a:chOff x="0" y="5561912"/>
            <a:chExt cx="4081113" cy="577191"/>
          </a:xfrm>
        </p:grpSpPr>
        <p:sp>
          <p:nvSpPr>
            <p:cNvPr id="15" name="ïṣľíḍé"/>
            <p:cNvSpPr/>
            <p:nvPr/>
          </p:nvSpPr>
          <p:spPr>
            <a:xfrm>
              <a:off x="0" y="5689099"/>
              <a:ext cx="4081113" cy="450004"/>
            </a:xfrm>
            <a:prstGeom prst="parallelogram">
              <a:avLst>
                <a:gd name="adj" fmla="val 37601"/>
              </a:avLst>
            </a:prstGeom>
            <a:gradFill flip="none" rotWithShape="1">
              <a:gsLst>
                <a:gs pos="0">
                  <a:schemeClr val="accent5">
                    <a:lumMod val="40000"/>
                    <a:lumOff val="60000"/>
                    <a:alpha val="44000"/>
                  </a:schemeClr>
                </a:gs>
                <a:gs pos="95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Normal" panose="020B0400000000000000" charset="-122"/>
                <a:ea typeface="思源黑体 Normal" panose="020B0400000000000000" charset="-122"/>
                <a:cs typeface="+mn-cs"/>
              </a:endParaRPr>
            </a:p>
          </p:txBody>
        </p:sp>
        <p:sp>
          <p:nvSpPr>
            <p:cNvPr id="16" name="Object 6"/>
            <p:cNvSpPr/>
            <p:nvPr/>
          </p:nvSpPr>
          <p:spPr>
            <a:xfrm>
              <a:off x="153818" y="5561912"/>
              <a:ext cx="3148829" cy="487021"/>
            </a:xfrm>
            <a:prstGeom prst="rect">
              <a:avLst/>
            </a:prstGeom>
            <a:noFill/>
          </p:spPr>
          <p:txBody>
            <a:bodyPr wrap="square" lIns="0" tIns="0" rIns="0" bIns="0" rtlCol="0" anchor="b"/>
            <a:lstStyle/>
            <a:p>
              <a:pPr marL="0" indent="0" algn="ctr">
                <a:spcAft>
                  <a:spcPts val="1200"/>
                </a:spcAft>
                <a:buFontTx/>
                <a:buNone/>
                <a:defRPr/>
              </a:pPr>
              <a:r>
                <a:rPr lang="zh-CN" altLang="en-US" sz="2000" b="1" i="1" spc="600" dirty="0">
                  <a:solidFill>
                    <a:schemeClr val="bg1"/>
                  </a:solidFill>
                  <a:effectLst>
                    <a:outerShdw blurRad="38100" dist="38100" dir="2700000" algn="tl">
                      <a:srgbClr val="000000">
                        <a:alpha val="43137"/>
                      </a:srgbClr>
                    </a:outerShdw>
                  </a:effectLst>
                  <a:latin typeface="思源黑体 Normal" panose="020B0400000000000000" charset="-122"/>
                  <a:ea typeface="思源黑体 Normal" panose="020B0400000000000000" charset="-122"/>
                </a:rPr>
                <a:t>防癌体检</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思源黑体 Normal" panose="020B0400000000000000" charset="-122"/>
                <a:ea typeface="思源黑体 Normal" panose="020B0400000000000000" charset="-122"/>
              </a:rPr>
              <a:t>二、癌症早筛的实施</a:t>
            </a:r>
          </a:p>
        </p:txBody>
      </p:sp>
      <p:sp>
        <p:nvSpPr>
          <p:cNvPr id="23" name="矩形 22"/>
          <p:cNvSpPr/>
          <p:nvPr/>
        </p:nvSpPr>
        <p:spPr>
          <a:xfrm>
            <a:off x="216270" y="2718425"/>
            <a:ext cx="2276360" cy="3564143"/>
          </a:xfrm>
          <a:prstGeom prst="rect">
            <a:avLst/>
          </a:prstGeom>
          <a:solidFill>
            <a:schemeClr val="bg1"/>
          </a:solidFill>
          <a:ln w="12700">
            <a:gradFill flip="none" rotWithShape="1">
              <a:gsLst>
                <a:gs pos="0">
                  <a:schemeClr val="bg1">
                    <a:lumMod val="85000"/>
                  </a:schemeClr>
                </a:gs>
                <a:gs pos="100000">
                  <a:schemeClr val="bg1"/>
                </a:gs>
              </a:gsLst>
              <a:lin ang="18900000" scaled="1"/>
              <a:tileRect/>
            </a:gradFill>
          </a:ln>
          <a:effectLst>
            <a:outerShdw blurRad="63500" sx="102000" sy="102000" algn="ctr" rotWithShape="0">
              <a:srgbClr val="0A60B7">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4" name="Rectangle: Rounded Corners 9"/>
          <p:cNvSpPr/>
          <p:nvPr/>
        </p:nvSpPr>
        <p:spPr>
          <a:xfrm>
            <a:off x="992517" y="2500350"/>
            <a:ext cx="723866" cy="722638"/>
          </a:xfrm>
          <a:prstGeom prst="ellipse">
            <a:avLst/>
          </a:prstGeom>
          <a:gradFill>
            <a:gsLst>
              <a:gs pos="0">
                <a:schemeClr val="accent2">
                  <a:lumMod val="60000"/>
                  <a:lumOff val="40000"/>
                </a:schemeClr>
              </a:gs>
              <a:gs pos="45000">
                <a:schemeClr val="accent2"/>
              </a:gs>
            </a:gsLst>
            <a:lin ang="5400000" scaled="1"/>
          </a:gradFill>
          <a:ln w="12700" cap="flat" cmpd="sng" algn="ctr">
            <a:noFill/>
            <a:prstDash val="solid"/>
            <a:miter lim="800000"/>
          </a:ln>
          <a:effectLst>
            <a:outerShdw blurRad="787400" dist="101600" dir="5400000" sx="80000" sy="80000" algn="t" rotWithShape="0">
              <a:srgbClr val="2683C6"/>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椭圆 24"/>
          <p:cNvSpPr/>
          <p:nvPr/>
        </p:nvSpPr>
        <p:spPr>
          <a:xfrm rot="10800000">
            <a:off x="978927" y="2461456"/>
            <a:ext cx="801786" cy="800426"/>
          </a:xfrm>
          <a:prstGeom prst="ellipse">
            <a:avLst/>
          </a:prstGeom>
          <a:noFill/>
          <a:ln w="6350" cap="flat" cmpd="sng" algn="ctr">
            <a:gradFill flip="none" rotWithShape="1">
              <a:gsLst>
                <a:gs pos="55000">
                  <a:srgbClr val="0A60B7">
                    <a:alpha val="0"/>
                  </a:srgbClr>
                </a:gs>
                <a:gs pos="100000">
                  <a:srgbClr val="0A60B7"/>
                </a:gs>
              </a:gsLst>
              <a:lin ang="10800000" scaled="1"/>
              <a:tileRect/>
            </a:gra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汉仪旗黑-50简"/>
              <a:ea typeface="宋体" panose="02010600030101010101" pitchFamily="2" charset="-122"/>
              <a:cs typeface="+mn-cs"/>
            </a:endParaRPr>
          </a:p>
        </p:txBody>
      </p:sp>
      <p:sp>
        <p:nvSpPr>
          <p:cNvPr id="27" name="矩形 26"/>
          <p:cNvSpPr/>
          <p:nvPr/>
        </p:nvSpPr>
        <p:spPr>
          <a:xfrm>
            <a:off x="437788" y="3499728"/>
            <a:ext cx="1833325" cy="430374"/>
          </a:xfrm>
          <a:prstGeom prst="rect">
            <a:avLst/>
          </a:prstGeom>
        </p:spPr>
        <p:txBody>
          <a:bodyPr wrap="square">
            <a:spAutoFit/>
          </a:bodyPr>
          <a:lstStyle/>
          <a:p>
            <a:pPr lvl="0" algn="ctr">
              <a:lnSpc>
                <a:spcPct val="120000"/>
              </a:lnSpc>
              <a:defRPr/>
            </a:pPr>
            <a:r>
              <a:rPr lang="zh-CN" altLang="en-US" sz="20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超声检查</a:t>
            </a:r>
          </a:p>
        </p:txBody>
      </p:sp>
      <p:sp>
        <p:nvSpPr>
          <p:cNvPr id="28" name="TextBox 40"/>
          <p:cNvSpPr txBox="1"/>
          <p:nvPr/>
        </p:nvSpPr>
        <p:spPr>
          <a:xfrm>
            <a:off x="293431" y="4299543"/>
            <a:ext cx="1924258" cy="1600438"/>
          </a:xfrm>
          <a:prstGeom prst="rect">
            <a:avLst/>
          </a:prstGeom>
          <a:noFill/>
        </p:spPr>
        <p:txBody>
          <a:bodyPr wrap="square" rtlCol="0">
            <a:spAutoFit/>
          </a:bodyPr>
          <a:lstStyle>
            <a:defPPr>
              <a:defRPr lang="zh-CN"/>
            </a:defPPr>
            <a:lvl1pPr lvl="0" algn="just" defTabSz="1219200">
              <a:lnSpc>
                <a:spcPts val="1900"/>
              </a:lnSpc>
              <a:defRPr sz="1600">
                <a:solidFill>
                  <a:srgbClr val="44546A">
                    <a:lumMod val="50000"/>
                  </a:srgbClr>
                </a:solidFill>
                <a:latin typeface="字魂58号-创中黑-Regular" panose="00000500000000000000" pitchFamily="2" charset="-122"/>
                <a:ea typeface="字魂58号-创中黑-Regular" panose="00000500000000000000" pitchFamily="2" charset="-122"/>
              </a:defRPr>
            </a:lvl1pPr>
          </a:lstStyle>
          <a:p>
            <a:pPr marL="285750" lvl="0" indent="-179705">
              <a:lnSpc>
                <a:spcPct val="100000"/>
              </a:lnSpc>
              <a:buFont typeface="Arial" panose="020B0604020202020204" pitchFamily="34" charset="0"/>
              <a:buChar char="•"/>
              <a:defRPr/>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sym typeface="Calibri" panose="020F0502020204030204" pitchFamily="34" charset="0"/>
              </a:rPr>
              <a:t>超声检查无创、无放射、经济便捷，能对病灶进行定位和测量。</a:t>
            </a:r>
            <a:endPar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sym typeface="Calibri" panose="020F0502020204030204" pitchFamily="34" charset="0"/>
            </a:endParaRPr>
          </a:p>
          <a:p>
            <a:pPr marL="285750" lvl="0" indent="-179705">
              <a:lnSpc>
                <a:spcPct val="100000"/>
              </a:lnSpc>
              <a:buFont typeface="Arial" panose="020B0604020202020204" pitchFamily="34" charset="0"/>
              <a:buChar char="•"/>
              <a:defRPr/>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sym typeface="Calibri" panose="020F0502020204030204" pitchFamily="34" charset="0"/>
              </a:rPr>
              <a:t>在防癌体检中，超声依然是最常应用的检查手段之一。</a:t>
            </a:r>
          </a:p>
        </p:txBody>
      </p:sp>
      <p:cxnSp>
        <p:nvCxnSpPr>
          <p:cNvPr id="29" name="直接连接符 28"/>
          <p:cNvCxnSpPr/>
          <p:nvPr/>
        </p:nvCxnSpPr>
        <p:spPr>
          <a:xfrm>
            <a:off x="390037" y="4048442"/>
            <a:ext cx="19288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Object 14057"/>
          <p:cNvSpPr txBox="1"/>
          <p:nvPr/>
        </p:nvSpPr>
        <p:spPr>
          <a:xfrm>
            <a:off x="1504328" y="6061095"/>
            <a:ext cx="1440692" cy="262955"/>
          </a:xfrm>
          <a:prstGeom prst="rect">
            <a:avLst/>
          </a:prstGeom>
        </p:spPr>
        <p:txBody>
          <a:bodyPr vert="horz" lIns="0" tIns="0" rIns="0" bIns="0" rtlCol="0" anchor="t" anchorCtr="0">
            <a:noAutofit/>
          </a:bodyPr>
          <a:lstStyle/>
          <a:p>
            <a:pPr algn="ctr">
              <a:lnSpc>
                <a:spcPct val="83000"/>
              </a:lnSpc>
            </a:pPr>
            <a:r>
              <a:rPr lang="en-US" altLang="zh-CN" sz="3600" b="1" i="0" dirty="0">
                <a:gradFill>
                  <a:gsLst>
                    <a:gs pos="29000">
                      <a:srgbClr val="2683C6">
                        <a:alpha val="49000"/>
                      </a:srgbClr>
                    </a:gs>
                    <a:gs pos="100000">
                      <a:srgbClr val="FFFFFF">
                        <a:alpha val="0"/>
                      </a:srgbClr>
                    </a:gs>
                  </a:gsLst>
                  <a:lin ang="5400000" scaled="0"/>
                </a:gradFill>
                <a:latin typeface="Open Sans" panose="020B0606030504020204" pitchFamily="34" charset="0"/>
                <a:ea typeface="OPPOSans-B" panose="00020600040101010101" charset="-122"/>
                <a:cs typeface="Open Sans" panose="020B0606030504020204" pitchFamily="34" charset="0"/>
              </a:rPr>
              <a:t>01</a:t>
            </a:r>
            <a:endParaRPr lang="zh-CN" altLang="en-US" sz="3600" b="1" dirty="0">
              <a:gradFill>
                <a:gsLst>
                  <a:gs pos="29000">
                    <a:srgbClr val="2683C6">
                      <a:alpha val="49000"/>
                    </a:srgbClr>
                  </a:gs>
                  <a:gs pos="100000">
                    <a:srgbClr val="FFFFFF">
                      <a:alpha val="0"/>
                    </a:srgbClr>
                  </a:gs>
                </a:gsLst>
                <a:lin ang="5400000" scaled="0"/>
              </a:gradFill>
              <a:latin typeface="Open Sans" panose="020B0606030504020204" pitchFamily="34" charset="0"/>
              <a:cs typeface="Open Sans" panose="020B0606030504020204" pitchFamily="34" charset="0"/>
            </a:endParaRPr>
          </a:p>
        </p:txBody>
      </p:sp>
      <p:sp>
        <p:nvSpPr>
          <p:cNvPr id="31" name="矩形 30"/>
          <p:cNvSpPr/>
          <p:nvPr/>
        </p:nvSpPr>
        <p:spPr>
          <a:xfrm>
            <a:off x="2578947" y="2335838"/>
            <a:ext cx="2276360" cy="3564143"/>
          </a:xfrm>
          <a:prstGeom prst="rect">
            <a:avLst/>
          </a:prstGeom>
          <a:solidFill>
            <a:schemeClr val="bg1"/>
          </a:solidFill>
          <a:ln w="12700">
            <a:gradFill flip="none" rotWithShape="1">
              <a:gsLst>
                <a:gs pos="0">
                  <a:schemeClr val="bg1">
                    <a:lumMod val="85000"/>
                  </a:schemeClr>
                </a:gs>
                <a:gs pos="100000">
                  <a:schemeClr val="bg1"/>
                </a:gs>
              </a:gsLst>
              <a:lin ang="18900000" scaled="1"/>
              <a:tileRect/>
            </a:gradFill>
          </a:ln>
          <a:effectLst>
            <a:outerShdw blurRad="63500" sx="102000" sy="102000" algn="ctr" rotWithShape="0">
              <a:srgbClr val="0A60B7">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2" name="Rectangle: Rounded Corners 9"/>
          <p:cNvSpPr/>
          <p:nvPr/>
        </p:nvSpPr>
        <p:spPr>
          <a:xfrm>
            <a:off x="3355194" y="2117763"/>
            <a:ext cx="723866" cy="722638"/>
          </a:xfrm>
          <a:prstGeom prst="ellipse">
            <a:avLst/>
          </a:prstGeom>
          <a:gradFill>
            <a:gsLst>
              <a:gs pos="0">
                <a:schemeClr val="accent2">
                  <a:lumMod val="60000"/>
                  <a:lumOff val="40000"/>
                </a:schemeClr>
              </a:gs>
              <a:gs pos="45000">
                <a:schemeClr val="accent2"/>
              </a:gs>
            </a:gsLst>
            <a:lin ang="5400000" scaled="1"/>
          </a:gradFill>
          <a:ln w="12700" cap="flat" cmpd="sng" algn="ctr">
            <a:noFill/>
            <a:prstDash val="solid"/>
            <a:miter lim="800000"/>
          </a:ln>
          <a:effectLst>
            <a:outerShdw blurRad="787400" dist="101600" dir="5400000" sx="80000" sy="80000" algn="t" rotWithShape="0">
              <a:srgbClr val="2683C6"/>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椭圆 32"/>
          <p:cNvSpPr/>
          <p:nvPr/>
        </p:nvSpPr>
        <p:spPr>
          <a:xfrm rot="10800000">
            <a:off x="3341604" y="2078869"/>
            <a:ext cx="801786" cy="800426"/>
          </a:xfrm>
          <a:prstGeom prst="ellipse">
            <a:avLst/>
          </a:prstGeom>
          <a:noFill/>
          <a:ln w="6350" cap="flat" cmpd="sng" algn="ctr">
            <a:gradFill flip="none" rotWithShape="1">
              <a:gsLst>
                <a:gs pos="55000">
                  <a:srgbClr val="0A60B7">
                    <a:alpha val="0"/>
                  </a:srgbClr>
                </a:gs>
                <a:gs pos="100000">
                  <a:srgbClr val="0A60B7"/>
                </a:gs>
              </a:gsLst>
              <a:lin ang="10800000" scaled="1"/>
              <a:tileRect/>
            </a:gra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汉仪旗黑-50简"/>
              <a:ea typeface="宋体" panose="02010600030101010101" pitchFamily="2" charset="-122"/>
              <a:cs typeface="+mn-cs"/>
            </a:endParaRPr>
          </a:p>
        </p:txBody>
      </p:sp>
      <p:sp>
        <p:nvSpPr>
          <p:cNvPr id="34" name="矩形 33"/>
          <p:cNvSpPr/>
          <p:nvPr/>
        </p:nvSpPr>
        <p:spPr>
          <a:xfrm>
            <a:off x="2596064" y="3118503"/>
            <a:ext cx="2314926" cy="430374"/>
          </a:xfrm>
          <a:prstGeom prst="rect">
            <a:avLst/>
          </a:prstGeom>
        </p:spPr>
        <p:txBody>
          <a:bodyPr wrap="square">
            <a:spAutoFit/>
          </a:bodyPr>
          <a:lstStyle/>
          <a:p>
            <a:pPr lvl="0">
              <a:lnSpc>
                <a:spcPct val="120000"/>
              </a:lnSpc>
              <a:defRPr/>
            </a:pPr>
            <a:r>
              <a:rPr lang="zh-CN" altLang="en-US" sz="20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cs typeface="思源黑体 Normal" panose="020B0400000000000000" charset="-122"/>
              </a:rPr>
              <a:t>磁共振成像（</a:t>
            </a:r>
            <a:r>
              <a:rPr lang="en-US" altLang="zh-CN" sz="20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cs typeface="思源黑体 Normal" panose="020B0400000000000000" charset="-122"/>
              </a:rPr>
              <a:t>MRI</a:t>
            </a:r>
            <a:r>
              <a:rPr lang="zh-CN" altLang="en-US" sz="20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cs typeface="思源黑体 Normal" panose="020B0400000000000000" charset="-122"/>
              </a:rPr>
              <a:t>）</a:t>
            </a:r>
          </a:p>
        </p:txBody>
      </p:sp>
      <p:sp>
        <p:nvSpPr>
          <p:cNvPr id="35" name="TextBox 40"/>
          <p:cNvSpPr txBox="1"/>
          <p:nvPr/>
        </p:nvSpPr>
        <p:spPr>
          <a:xfrm>
            <a:off x="2757284" y="3824277"/>
            <a:ext cx="1924258" cy="1600438"/>
          </a:xfrm>
          <a:prstGeom prst="rect">
            <a:avLst/>
          </a:prstGeom>
          <a:noFill/>
        </p:spPr>
        <p:txBody>
          <a:bodyPr wrap="square" rtlCol="0">
            <a:spAutoFit/>
          </a:bodyPr>
          <a:lstStyle>
            <a:defPPr>
              <a:defRPr lang="zh-CN"/>
            </a:defPPr>
            <a:lvl1pPr lvl="0" algn="just" defTabSz="1219200">
              <a:lnSpc>
                <a:spcPts val="1900"/>
              </a:lnSpc>
              <a:defRPr sz="1600">
                <a:solidFill>
                  <a:srgbClr val="44546A">
                    <a:lumMod val="50000"/>
                  </a:srgbClr>
                </a:solidFill>
                <a:latin typeface="字魂58号-创中黑-Regular" panose="00000500000000000000" pitchFamily="2" charset="-122"/>
                <a:ea typeface="字魂58号-创中黑-Regular" panose="00000500000000000000" pitchFamily="2" charset="-122"/>
              </a:defRPr>
            </a:lvl1pPr>
          </a:lstStyle>
          <a:p>
            <a:pPr marL="106045" lvl="0">
              <a:lnSpc>
                <a:spcPct val="100000"/>
              </a:lnSpc>
              <a:defRPr/>
            </a:pP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MRI</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无放射性损伤，对脑和软组织的观察效果极佳，由于费用较高、耗时较长，不作为常规防癌体检项目。但</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MRI</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可用于乳腺癌高危人群的筛查。</a:t>
            </a:r>
          </a:p>
        </p:txBody>
      </p:sp>
      <p:cxnSp>
        <p:nvCxnSpPr>
          <p:cNvPr id="36" name="直接连接符 35"/>
          <p:cNvCxnSpPr/>
          <p:nvPr/>
        </p:nvCxnSpPr>
        <p:spPr>
          <a:xfrm>
            <a:off x="2752714" y="3665855"/>
            <a:ext cx="19288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Object 14057"/>
          <p:cNvSpPr txBox="1"/>
          <p:nvPr/>
        </p:nvSpPr>
        <p:spPr>
          <a:xfrm>
            <a:off x="3867005" y="5678508"/>
            <a:ext cx="1440692" cy="262955"/>
          </a:xfrm>
          <a:prstGeom prst="rect">
            <a:avLst/>
          </a:prstGeom>
        </p:spPr>
        <p:txBody>
          <a:bodyPr vert="horz" lIns="0" tIns="0" rIns="0" bIns="0" rtlCol="0" anchor="t" anchorCtr="0">
            <a:noAutofit/>
          </a:bodyPr>
          <a:lstStyle/>
          <a:p>
            <a:pPr algn="ctr">
              <a:lnSpc>
                <a:spcPct val="83000"/>
              </a:lnSpc>
            </a:pPr>
            <a:r>
              <a:rPr lang="en-US" altLang="zh-CN" sz="3600" b="1" i="0" dirty="0">
                <a:gradFill>
                  <a:gsLst>
                    <a:gs pos="29000">
                      <a:srgbClr val="2683C6">
                        <a:alpha val="49000"/>
                      </a:srgbClr>
                    </a:gs>
                    <a:gs pos="100000">
                      <a:srgbClr val="FFFFFF">
                        <a:alpha val="0"/>
                      </a:srgbClr>
                    </a:gs>
                  </a:gsLst>
                  <a:lin ang="5400000" scaled="0"/>
                </a:gradFill>
                <a:latin typeface="Open Sans" panose="020B0606030504020204" pitchFamily="34" charset="0"/>
                <a:ea typeface="OPPOSans-B" panose="00020600040101010101" charset="-122"/>
                <a:cs typeface="Open Sans" panose="020B0606030504020204" pitchFamily="34" charset="0"/>
              </a:rPr>
              <a:t>02</a:t>
            </a:r>
            <a:endParaRPr lang="zh-CN" altLang="en-US" sz="3600" b="1" dirty="0">
              <a:gradFill>
                <a:gsLst>
                  <a:gs pos="29000">
                    <a:srgbClr val="2683C6">
                      <a:alpha val="49000"/>
                    </a:srgbClr>
                  </a:gs>
                  <a:gs pos="100000">
                    <a:srgbClr val="FFFFFF">
                      <a:alpha val="0"/>
                    </a:srgbClr>
                  </a:gs>
                </a:gsLst>
                <a:lin ang="5400000" scaled="0"/>
              </a:gradFill>
              <a:latin typeface="Open Sans" panose="020B0606030504020204" pitchFamily="34" charset="0"/>
              <a:cs typeface="Open Sans" panose="020B0606030504020204" pitchFamily="34" charset="0"/>
            </a:endParaRPr>
          </a:p>
        </p:txBody>
      </p:sp>
      <p:sp>
        <p:nvSpPr>
          <p:cNvPr id="38" name="矩形 37"/>
          <p:cNvSpPr/>
          <p:nvPr/>
        </p:nvSpPr>
        <p:spPr>
          <a:xfrm>
            <a:off x="4941624" y="2718425"/>
            <a:ext cx="2276360" cy="3564143"/>
          </a:xfrm>
          <a:prstGeom prst="rect">
            <a:avLst/>
          </a:prstGeom>
          <a:solidFill>
            <a:schemeClr val="bg1"/>
          </a:solidFill>
          <a:ln w="12700">
            <a:gradFill flip="none" rotWithShape="1">
              <a:gsLst>
                <a:gs pos="0">
                  <a:schemeClr val="bg1">
                    <a:lumMod val="85000"/>
                  </a:schemeClr>
                </a:gs>
                <a:gs pos="100000">
                  <a:schemeClr val="bg1"/>
                </a:gs>
              </a:gsLst>
              <a:lin ang="18900000" scaled="1"/>
              <a:tileRect/>
            </a:gradFill>
          </a:ln>
          <a:effectLst>
            <a:outerShdw blurRad="63500" sx="102000" sy="102000" algn="ctr" rotWithShape="0">
              <a:srgbClr val="0A60B7">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9" name="Rectangle: Rounded Corners 9"/>
          <p:cNvSpPr/>
          <p:nvPr/>
        </p:nvSpPr>
        <p:spPr>
          <a:xfrm>
            <a:off x="5717871" y="2500350"/>
            <a:ext cx="723866" cy="722638"/>
          </a:xfrm>
          <a:prstGeom prst="ellipse">
            <a:avLst/>
          </a:prstGeom>
          <a:gradFill>
            <a:gsLst>
              <a:gs pos="0">
                <a:schemeClr val="accent2">
                  <a:lumMod val="60000"/>
                  <a:lumOff val="40000"/>
                </a:schemeClr>
              </a:gs>
              <a:gs pos="45000">
                <a:schemeClr val="accent2"/>
              </a:gs>
            </a:gsLst>
            <a:lin ang="5400000" scaled="1"/>
          </a:gradFill>
          <a:ln w="12700" cap="flat" cmpd="sng" algn="ctr">
            <a:noFill/>
            <a:prstDash val="solid"/>
            <a:miter lim="800000"/>
          </a:ln>
          <a:effectLst>
            <a:outerShdw blurRad="787400" dist="101600" dir="5400000" sx="80000" sy="80000" algn="t" rotWithShape="0">
              <a:srgbClr val="2683C6"/>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40" name="椭圆 39"/>
          <p:cNvSpPr/>
          <p:nvPr/>
        </p:nvSpPr>
        <p:spPr>
          <a:xfrm rot="10800000">
            <a:off x="5704281" y="2461456"/>
            <a:ext cx="801786" cy="800426"/>
          </a:xfrm>
          <a:prstGeom prst="ellipse">
            <a:avLst/>
          </a:prstGeom>
          <a:noFill/>
          <a:ln w="6350" cap="flat" cmpd="sng" algn="ctr">
            <a:gradFill flip="none" rotWithShape="1">
              <a:gsLst>
                <a:gs pos="55000">
                  <a:srgbClr val="0A60B7">
                    <a:alpha val="0"/>
                  </a:srgbClr>
                </a:gs>
                <a:gs pos="100000">
                  <a:srgbClr val="0A60B7"/>
                </a:gs>
              </a:gsLst>
              <a:lin ang="10800000" scaled="1"/>
              <a:tileRect/>
            </a:gra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汉仪旗黑-50简"/>
              <a:ea typeface="宋体" panose="02010600030101010101" pitchFamily="2" charset="-122"/>
              <a:cs typeface="+mn-cs"/>
            </a:endParaRPr>
          </a:p>
        </p:txBody>
      </p:sp>
      <p:sp>
        <p:nvSpPr>
          <p:cNvPr id="41" name="矩形 40"/>
          <p:cNvSpPr/>
          <p:nvPr/>
        </p:nvSpPr>
        <p:spPr>
          <a:xfrm>
            <a:off x="5163142" y="3499728"/>
            <a:ext cx="1833325" cy="430374"/>
          </a:xfrm>
          <a:prstGeom prst="rect">
            <a:avLst/>
          </a:prstGeom>
        </p:spPr>
        <p:txBody>
          <a:bodyPr wrap="square">
            <a:spAutoFit/>
          </a:bodyPr>
          <a:lstStyle/>
          <a:p>
            <a:pPr lvl="0" algn="ctr">
              <a:lnSpc>
                <a:spcPct val="120000"/>
              </a:lnSpc>
              <a:defRPr/>
            </a:pPr>
            <a:r>
              <a:rPr lang="en-US" altLang="zh-CN" sz="20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cs typeface="思源黑体 Normal" panose="020B0400000000000000" charset="-122"/>
              </a:rPr>
              <a:t>CT</a:t>
            </a:r>
            <a:r>
              <a:rPr lang="zh-CN" altLang="en-US" sz="20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cs typeface="思源黑体 Normal" panose="020B0400000000000000" charset="-122"/>
              </a:rPr>
              <a:t>检查</a:t>
            </a:r>
          </a:p>
        </p:txBody>
      </p:sp>
      <p:sp>
        <p:nvSpPr>
          <p:cNvPr id="42" name="TextBox 40"/>
          <p:cNvSpPr txBox="1"/>
          <p:nvPr/>
        </p:nvSpPr>
        <p:spPr>
          <a:xfrm>
            <a:off x="5119961" y="4206864"/>
            <a:ext cx="1924258" cy="1600438"/>
          </a:xfrm>
          <a:prstGeom prst="rect">
            <a:avLst/>
          </a:prstGeom>
          <a:noFill/>
        </p:spPr>
        <p:txBody>
          <a:bodyPr wrap="square" rtlCol="0">
            <a:spAutoFit/>
          </a:bodyPr>
          <a:lstStyle>
            <a:defPPr>
              <a:defRPr lang="zh-CN"/>
            </a:defPPr>
            <a:lvl1pPr lvl="0" algn="just" defTabSz="1219200">
              <a:lnSpc>
                <a:spcPts val="1900"/>
              </a:lnSpc>
              <a:defRPr sz="1600">
                <a:solidFill>
                  <a:srgbClr val="44546A">
                    <a:lumMod val="50000"/>
                  </a:srgbClr>
                </a:solidFill>
                <a:latin typeface="字魂58号-创中黑-Regular" panose="00000500000000000000" pitchFamily="2" charset="-122"/>
                <a:ea typeface="字魂58号-创中黑-Regular" panose="00000500000000000000" pitchFamily="2" charset="-122"/>
              </a:defRPr>
            </a:lvl1pPr>
          </a:lstStyle>
          <a:p>
            <a:pPr marL="106045" lvl="0">
              <a:lnSpc>
                <a:spcPct val="100000"/>
              </a:lnSpc>
              <a:defRPr/>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在实体肿瘤的诊疗中，</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CT</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占据着极其重要的地位。考虑到</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CT</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的辐射剂量和价格，目前仅推荐对肺癌高危人群采用低剂量螺旋</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CT</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筛查。</a:t>
            </a:r>
          </a:p>
        </p:txBody>
      </p:sp>
      <p:cxnSp>
        <p:nvCxnSpPr>
          <p:cNvPr id="43" name="直接连接符 42"/>
          <p:cNvCxnSpPr/>
          <p:nvPr/>
        </p:nvCxnSpPr>
        <p:spPr>
          <a:xfrm>
            <a:off x="5115391" y="4048442"/>
            <a:ext cx="19288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Object 14057"/>
          <p:cNvSpPr txBox="1"/>
          <p:nvPr/>
        </p:nvSpPr>
        <p:spPr>
          <a:xfrm>
            <a:off x="6229682" y="6061095"/>
            <a:ext cx="1440692" cy="262955"/>
          </a:xfrm>
          <a:prstGeom prst="rect">
            <a:avLst/>
          </a:prstGeom>
        </p:spPr>
        <p:txBody>
          <a:bodyPr vert="horz" lIns="0" tIns="0" rIns="0" bIns="0" rtlCol="0" anchor="t" anchorCtr="0">
            <a:noAutofit/>
          </a:bodyPr>
          <a:lstStyle/>
          <a:p>
            <a:pPr algn="ctr">
              <a:lnSpc>
                <a:spcPct val="83000"/>
              </a:lnSpc>
            </a:pPr>
            <a:r>
              <a:rPr lang="en-US" altLang="zh-CN" sz="3600" b="1" i="0" dirty="0">
                <a:gradFill>
                  <a:gsLst>
                    <a:gs pos="29000">
                      <a:srgbClr val="2683C6">
                        <a:alpha val="49000"/>
                      </a:srgbClr>
                    </a:gs>
                    <a:gs pos="100000">
                      <a:srgbClr val="FFFFFF">
                        <a:alpha val="0"/>
                      </a:srgbClr>
                    </a:gs>
                  </a:gsLst>
                  <a:lin ang="5400000" scaled="0"/>
                </a:gradFill>
                <a:latin typeface="Open Sans" panose="020B0606030504020204" pitchFamily="34" charset="0"/>
                <a:ea typeface="OPPOSans-B" panose="00020600040101010101" charset="-122"/>
                <a:cs typeface="Open Sans" panose="020B0606030504020204" pitchFamily="34" charset="0"/>
              </a:rPr>
              <a:t>03</a:t>
            </a:r>
            <a:endParaRPr lang="zh-CN" altLang="en-US" sz="3600" b="1" dirty="0">
              <a:gradFill>
                <a:gsLst>
                  <a:gs pos="29000">
                    <a:srgbClr val="2683C6">
                      <a:alpha val="49000"/>
                    </a:srgbClr>
                  </a:gs>
                  <a:gs pos="100000">
                    <a:srgbClr val="FFFFFF">
                      <a:alpha val="0"/>
                    </a:srgbClr>
                  </a:gs>
                </a:gsLst>
                <a:lin ang="5400000" scaled="0"/>
              </a:gradFill>
              <a:latin typeface="Open Sans" panose="020B0606030504020204" pitchFamily="34" charset="0"/>
              <a:cs typeface="Open Sans" panose="020B0606030504020204" pitchFamily="34" charset="0"/>
            </a:endParaRPr>
          </a:p>
        </p:txBody>
      </p:sp>
      <p:sp>
        <p:nvSpPr>
          <p:cNvPr id="45" name="矩形 44"/>
          <p:cNvSpPr/>
          <p:nvPr/>
        </p:nvSpPr>
        <p:spPr>
          <a:xfrm>
            <a:off x="7304301" y="2361502"/>
            <a:ext cx="2276360" cy="3564143"/>
          </a:xfrm>
          <a:prstGeom prst="rect">
            <a:avLst/>
          </a:prstGeom>
          <a:solidFill>
            <a:schemeClr val="bg1"/>
          </a:solidFill>
          <a:ln w="12700">
            <a:gradFill flip="none" rotWithShape="1">
              <a:gsLst>
                <a:gs pos="0">
                  <a:schemeClr val="bg1">
                    <a:lumMod val="85000"/>
                  </a:schemeClr>
                </a:gs>
                <a:gs pos="100000">
                  <a:schemeClr val="bg1"/>
                </a:gs>
              </a:gsLst>
              <a:lin ang="18900000" scaled="1"/>
              <a:tileRect/>
            </a:gradFill>
          </a:ln>
          <a:effectLst>
            <a:outerShdw blurRad="63500" sx="102000" sy="102000" algn="ctr" rotWithShape="0">
              <a:srgbClr val="0A60B7">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46" name="Rectangle: Rounded Corners 9"/>
          <p:cNvSpPr/>
          <p:nvPr/>
        </p:nvSpPr>
        <p:spPr>
          <a:xfrm>
            <a:off x="8080548" y="2143427"/>
            <a:ext cx="723866" cy="722638"/>
          </a:xfrm>
          <a:prstGeom prst="ellipse">
            <a:avLst/>
          </a:prstGeom>
          <a:gradFill>
            <a:gsLst>
              <a:gs pos="0">
                <a:schemeClr val="accent2">
                  <a:lumMod val="60000"/>
                  <a:lumOff val="40000"/>
                </a:schemeClr>
              </a:gs>
              <a:gs pos="45000">
                <a:schemeClr val="accent2"/>
              </a:gs>
            </a:gsLst>
            <a:lin ang="5400000" scaled="1"/>
          </a:gradFill>
          <a:ln w="12700" cap="flat" cmpd="sng" algn="ctr">
            <a:noFill/>
            <a:prstDash val="solid"/>
            <a:miter lim="800000"/>
          </a:ln>
          <a:effectLst>
            <a:outerShdw blurRad="787400" dist="101600" dir="5400000" sx="80000" sy="80000" algn="t" rotWithShape="0">
              <a:srgbClr val="2683C6"/>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47" name="椭圆 46"/>
          <p:cNvSpPr/>
          <p:nvPr/>
        </p:nvSpPr>
        <p:spPr>
          <a:xfrm rot="10800000">
            <a:off x="8066958" y="2104533"/>
            <a:ext cx="801786" cy="800426"/>
          </a:xfrm>
          <a:prstGeom prst="ellipse">
            <a:avLst/>
          </a:prstGeom>
          <a:noFill/>
          <a:ln w="6350" cap="flat" cmpd="sng" algn="ctr">
            <a:gradFill flip="none" rotWithShape="1">
              <a:gsLst>
                <a:gs pos="55000">
                  <a:srgbClr val="0A60B7">
                    <a:alpha val="0"/>
                  </a:srgbClr>
                </a:gs>
                <a:gs pos="100000">
                  <a:srgbClr val="0A60B7"/>
                </a:gs>
              </a:gsLst>
              <a:lin ang="10800000" scaled="1"/>
              <a:tileRect/>
            </a:gra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汉仪旗黑-50简"/>
              <a:ea typeface="宋体" panose="02010600030101010101" pitchFamily="2" charset="-122"/>
              <a:cs typeface="+mn-cs"/>
            </a:endParaRPr>
          </a:p>
        </p:txBody>
      </p:sp>
      <p:sp>
        <p:nvSpPr>
          <p:cNvPr id="48" name="矩形 47"/>
          <p:cNvSpPr/>
          <p:nvPr/>
        </p:nvSpPr>
        <p:spPr>
          <a:xfrm>
            <a:off x="7525819" y="3142805"/>
            <a:ext cx="1833325" cy="430374"/>
          </a:xfrm>
          <a:prstGeom prst="rect">
            <a:avLst/>
          </a:prstGeom>
        </p:spPr>
        <p:txBody>
          <a:bodyPr wrap="square">
            <a:spAutoFit/>
          </a:bodyPr>
          <a:lstStyle/>
          <a:p>
            <a:pPr lvl="0" algn="ctr">
              <a:lnSpc>
                <a:spcPct val="120000"/>
              </a:lnSpc>
              <a:defRPr/>
            </a:pPr>
            <a:r>
              <a:rPr lang="en-US" altLang="zh-CN" sz="20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PET-CT</a:t>
            </a:r>
          </a:p>
        </p:txBody>
      </p:sp>
      <p:sp>
        <p:nvSpPr>
          <p:cNvPr id="49" name="TextBox 40"/>
          <p:cNvSpPr txBox="1"/>
          <p:nvPr/>
        </p:nvSpPr>
        <p:spPr>
          <a:xfrm>
            <a:off x="7482638" y="3849941"/>
            <a:ext cx="1924258" cy="2031325"/>
          </a:xfrm>
          <a:prstGeom prst="rect">
            <a:avLst/>
          </a:prstGeom>
          <a:noFill/>
        </p:spPr>
        <p:txBody>
          <a:bodyPr wrap="square" rtlCol="0">
            <a:spAutoFit/>
          </a:bodyPr>
          <a:lstStyle>
            <a:defPPr>
              <a:defRPr lang="zh-CN"/>
            </a:defPPr>
            <a:lvl1pPr lvl="0" algn="just" defTabSz="1219200">
              <a:lnSpc>
                <a:spcPts val="1900"/>
              </a:lnSpc>
              <a:defRPr sz="1600">
                <a:solidFill>
                  <a:srgbClr val="44546A">
                    <a:lumMod val="50000"/>
                  </a:srgbClr>
                </a:solidFill>
                <a:latin typeface="字魂58号-创中黑-Regular" panose="00000500000000000000" pitchFamily="2" charset="-122"/>
                <a:ea typeface="字魂58号-创中黑-Regular" panose="00000500000000000000" pitchFamily="2" charset="-122"/>
              </a:defRPr>
            </a:lvl1pPr>
          </a:lstStyle>
          <a:p>
            <a:pPr marL="106045" lvl="0">
              <a:lnSpc>
                <a:spcPct val="100000"/>
              </a:lnSpc>
              <a:defRPr/>
            </a:pP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PET-CT</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在定位肿瘤原发病灶、肿瘤分期、治疗方案指导等方面具有一定的价值。但</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PET-CT</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在健康人群中筛查出肿瘤的比例较低，因此并不建议将其作为常规的体检项目。</a:t>
            </a:r>
          </a:p>
        </p:txBody>
      </p:sp>
      <p:cxnSp>
        <p:nvCxnSpPr>
          <p:cNvPr id="50" name="直接连接符 49"/>
          <p:cNvCxnSpPr/>
          <p:nvPr/>
        </p:nvCxnSpPr>
        <p:spPr>
          <a:xfrm>
            <a:off x="7478068" y="3691519"/>
            <a:ext cx="19288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Object 14057"/>
          <p:cNvSpPr txBox="1"/>
          <p:nvPr/>
        </p:nvSpPr>
        <p:spPr>
          <a:xfrm>
            <a:off x="8592359" y="5704172"/>
            <a:ext cx="1440692" cy="478441"/>
          </a:xfrm>
          <a:prstGeom prst="rect">
            <a:avLst/>
          </a:prstGeom>
        </p:spPr>
        <p:txBody>
          <a:bodyPr vert="horz" lIns="0" tIns="0" rIns="0" bIns="0" rtlCol="0" anchor="t" anchorCtr="0">
            <a:noAutofit/>
          </a:bodyPr>
          <a:lstStyle/>
          <a:p>
            <a:pPr algn="ctr">
              <a:lnSpc>
                <a:spcPct val="83000"/>
              </a:lnSpc>
            </a:pPr>
            <a:r>
              <a:rPr lang="en-US" altLang="zh-CN" sz="3600" b="1" i="0" dirty="0">
                <a:gradFill>
                  <a:gsLst>
                    <a:gs pos="29000">
                      <a:srgbClr val="2683C6">
                        <a:alpha val="49000"/>
                      </a:srgbClr>
                    </a:gs>
                    <a:gs pos="100000">
                      <a:srgbClr val="FFFFFF">
                        <a:alpha val="0"/>
                      </a:srgbClr>
                    </a:gs>
                  </a:gsLst>
                  <a:lin ang="5400000" scaled="0"/>
                </a:gradFill>
                <a:latin typeface="Open Sans" panose="020B0606030504020204" pitchFamily="34" charset="0"/>
                <a:ea typeface="OPPOSans-B" panose="00020600040101010101" charset="-122"/>
                <a:cs typeface="Open Sans" panose="020B0606030504020204" pitchFamily="34" charset="0"/>
              </a:rPr>
              <a:t>04</a:t>
            </a:r>
            <a:endParaRPr lang="zh-CN" altLang="en-US" sz="3600" b="1" dirty="0">
              <a:gradFill>
                <a:gsLst>
                  <a:gs pos="29000">
                    <a:srgbClr val="2683C6">
                      <a:alpha val="49000"/>
                    </a:srgbClr>
                  </a:gs>
                  <a:gs pos="100000">
                    <a:srgbClr val="FFFFFF">
                      <a:alpha val="0"/>
                    </a:srgbClr>
                  </a:gs>
                </a:gsLst>
                <a:lin ang="5400000" scaled="0"/>
              </a:gradFill>
              <a:latin typeface="Open Sans" panose="020B0606030504020204" pitchFamily="34" charset="0"/>
              <a:cs typeface="Open Sans" panose="020B0606030504020204" pitchFamily="34" charset="0"/>
            </a:endParaRPr>
          </a:p>
        </p:txBody>
      </p:sp>
      <p:sp>
        <p:nvSpPr>
          <p:cNvPr id="52" name="矩形 51"/>
          <p:cNvSpPr/>
          <p:nvPr/>
        </p:nvSpPr>
        <p:spPr>
          <a:xfrm>
            <a:off x="9666979" y="2698114"/>
            <a:ext cx="2276360" cy="3564143"/>
          </a:xfrm>
          <a:prstGeom prst="rect">
            <a:avLst/>
          </a:prstGeom>
          <a:solidFill>
            <a:schemeClr val="bg1"/>
          </a:solidFill>
          <a:ln w="12700">
            <a:gradFill flip="none" rotWithShape="1">
              <a:gsLst>
                <a:gs pos="0">
                  <a:schemeClr val="bg1">
                    <a:lumMod val="85000"/>
                  </a:schemeClr>
                </a:gs>
                <a:gs pos="100000">
                  <a:schemeClr val="bg1"/>
                </a:gs>
              </a:gsLst>
              <a:lin ang="18900000" scaled="1"/>
              <a:tileRect/>
            </a:gradFill>
          </a:ln>
          <a:effectLst>
            <a:outerShdw blurRad="63500" sx="102000" sy="102000" algn="ctr" rotWithShape="0">
              <a:srgbClr val="0A60B7">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53" name="Rectangle: Rounded Corners 9"/>
          <p:cNvSpPr/>
          <p:nvPr/>
        </p:nvSpPr>
        <p:spPr>
          <a:xfrm>
            <a:off x="10443226" y="2480039"/>
            <a:ext cx="723866" cy="722638"/>
          </a:xfrm>
          <a:prstGeom prst="ellipse">
            <a:avLst/>
          </a:prstGeom>
          <a:gradFill>
            <a:gsLst>
              <a:gs pos="0">
                <a:schemeClr val="accent2">
                  <a:lumMod val="60000"/>
                  <a:lumOff val="40000"/>
                </a:schemeClr>
              </a:gs>
              <a:gs pos="45000">
                <a:schemeClr val="accent2"/>
              </a:gs>
            </a:gsLst>
            <a:lin ang="5400000" scaled="1"/>
          </a:gradFill>
          <a:ln w="12700" cap="flat" cmpd="sng" algn="ctr">
            <a:noFill/>
            <a:prstDash val="solid"/>
            <a:miter lim="800000"/>
          </a:ln>
          <a:effectLst>
            <a:outerShdw blurRad="787400" dist="101600" dir="5400000" sx="80000" sy="80000" algn="t" rotWithShape="0">
              <a:srgbClr val="2683C6"/>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54" name="椭圆 53"/>
          <p:cNvSpPr/>
          <p:nvPr/>
        </p:nvSpPr>
        <p:spPr>
          <a:xfrm rot="10800000">
            <a:off x="10429636" y="2441145"/>
            <a:ext cx="801786" cy="800426"/>
          </a:xfrm>
          <a:prstGeom prst="ellipse">
            <a:avLst/>
          </a:prstGeom>
          <a:noFill/>
          <a:ln w="6350" cap="flat" cmpd="sng" algn="ctr">
            <a:gradFill flip="none" rotWithShape="1">
              <a:gsLst>
                <a:gs pos="55000">
                  <a:srgbClr val="0A60B7">
                    <a:alpha val="0"/>
                  </a:srgbClr>
                </a:gs>
                <a:gs pos="100000">
                  <a:srgbClr val="0A60B7"/>
                </a:gs>
              </a:gsLst>
              <a:lin ang="10800000" scaled="1"/>
              <a:tileRect/>
            </a:gra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汉仪旗黑-50简"/>
              <a:ea typeface="宋体" panose="02010600030101010101" pitchFamily="2" charset="-122"/>
              <a:cs typeface="+mn-cs"/>
            </a:endParaRPr>
          </a:p>
        </p:txBody>
      </p:sp>
      <p:sp>
        <p:nvSpPr>
          <p:cNvPr id="55" name="矩形 54"/>
          <p:cNvSpPr/>
          <p:nvPr/>
        </p:nvSpPr>
        <p:spPr>
          <a:xfrm>
            <a:off x="9888497" y="3479417"/>
            <a:ext cx="1833325" cy="430374"/>
          </a:xfrm>
          <a:prstGeom prst="rect">
            <a:avLst/>
          </a:prstGeom>
        </p:spPr>
        <p:txBody>
          <a:bodyPr wrap="square">
            <a:spAutoFit/>
          </a:bodyPr>
          <a:lstStyle/>
          <a:p>
            <a:pPr lvl="0" algn="ctr">
              <a:lnSpc>
                <a:spcPct val="120000"/>
              </a:lnSpc>
              <a:defRPr/>
            </a:pPr>
            <a:r>
              <a:rPr lang="zh-CN" altLang="en-US" sz="2000" b="1" dirty="0">
                <a:gradFill flip="none" rotWithShape="1">
                  <a:gsLst>
                    <a:gs pos="0">
                      <a:srgbClr val="2683C6">
                        <a:lumMod val="60000"/>
                        <a:lumOff val="40000"/>
                      </a:srgbClr>
                    </a:gs>
                    <a:gs pos="45000">
                      <a:srgbClr val="2683C6"/>
                    </a:gs>
                  </a:gsLst>
                  <a:lin ang="5400000" scaled="1"/>
                  <a:tileRect/>
                </a:gradFill>
                <a:effectLst>
                  <a:outerShdw blurRad="76200" dist="50800" dir="5400000" algn="ctr" rotWithShape="0">
                    <a:srgbClr val="2683C6">
                      <a:alpha val="20000"/>
                    </a:srgbClr>
                  </a:outerShdw>
                </a:effectLst>
                <a:latin typeface="思源黑体 Normal" panose="020B0400000000000000" charset="-122"/>
                <a:ea typeface="思源黑体 Normal" panose="020B0400000000000000" charset="-122"/>
              </a:rPr>
              <a:t>内镜检查</a:t>
            </a:r>
          </a:p>
        </p:txBody>
      </p:sp>
      <p:sp>
        <p:nvSpPr>
          <p:cNvPr id="56" name="TextBox 40"/>
          <p:cNvSpPr txBox="1"/>
          <p:nvPr/>
        </p:nvSpPr>
        <p:spPr>
          <a:xfrm>
            <a:off x="9845316" y="4186553"/>
            <a:ext cx="1924258" cy="1384995"/>
          </a:xfrm>
          <a:prstGeom prst="rect">
            <a:avLst/>
          </a:prstGeom>
          <a:noFill/>
        </p:spPr>
        <p:txBody>
          <a:bodyPr wrap="square" rtlCol="0">
            <a:spAutoFit/>
          </a:bodyPr>
          <a:lstStyle>
            <a:defPPr>
              <a:defRPr lang="zh-CN"/>
            </a:defPPr>
            <a:lvl1pPr lvl="0" algn="just" defTabSz="1219200">
              <a:lnSpc>
                <a:spcPts val="1900"/>
              </a:lnSpc>
              <a:defRPr sz="1600">
                <a:solidFill>
                  <a:srgbClr val="44546A">
                    <a:lumMod val="50000"/>
                  </a:srgbClr>
                </a:solidFill>
                <a:latin typeface="字魂58号-创中黑-Regular" panose="00000500000000000000" pitchFamily="2" charset="-122"/>
                <a:ea typeface="字魂58号-创中黑-Regular" panose="00000500000000000000" pitchFamily="2" charset="-122"/>
              </a:defRPr>
            </a:lvl1pPr>
          </a:lstStyle>
          <a:p>
            <a:pPr marL="106045" lvl="0">
              <a:lnSpc>
                <a:spcPct val="100000"/>
              </a:lnSpc>
              <a:defRPr/>
            </a:pP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对于食管、胃、结直肠等空腔脏器，内镜是最敏感的检查方法。建议</a:t>
            </a:r>
            <a:r>
              <a:rPr lang="en-US" altLang="zh-CN"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40</a:t>
            </a:r>
            <a:r>
              <a:rPr lang="zh-CN" altLang="en-US" sz="1400" dirty="0">
                <a:gradFill>
                  <a:gsLst>
                    <a:gs pos="0">
                      <a:prstClr val="black">
                        <a:lumMod val="75000"/>
                        <a:lumOff val="25000"/>
                      </a:prstClr>
                    </a:gs>
                    <a:gs pos="100000">
                      <a:srgbClr val="E7E6E6">
                        <a:lumMod val="25000"/>
                      </a:srgbClr>
                    </a:gs>
                  </a:gsLst>
                  <a:lin ang="16200000" scaled="1"/>
                </a:gradFill>
                <a:latin typeface="思源黑体 Normal" panose="020B0400000000000000" charset="-122"/>
                <a:ea typeface="思源黑体 Normal" panose="020B0400000000000000" charset="-122"/>
                <a:cs typeface="思源黑体 Normal" panose="020B0400000000000000" charset="-122"/>
                <a:sym typeface="Calibri" panose="020F0502020204030204" pitchFamily="34" charset="0"/>
              </a:rPr>
              <a:t>岁以上的人群应常规行胃镜、肠镜的基线检查。</a:t>
            </a:r>
          </a:p>
        </p:txBody>
      </p:sp>
      <p:cxnSp>
        <p:nvCxnSpPr>
          <p:cNvPr id="57" name="直接连接符 56"/>
          <p:cNvCxnSpPr/>
          <p:nvPr/>
        </p:nvCxnSpPr>
        <p:spPr>
          <a:xfrm>
            <a:off x="9840746" y="4028131"/>
            <a:ext cx="19288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Object 14057"/>
          <p:cNvSpPr txBox="1"/>
          <p:nvPr/>
        </p:nvSpPr>
        <p:spPr>
          <a:xfrm>
            <a:off x="10955037" y="6040784"/>
            <a:ext cx="1074620" cy="379894"/>
          </a:xfrm>
          <a:prstGeom prst="rect">
            <a:avLst/>
          </a:prstGeom>
        </p:spPr>
        <p:txBody>
          <a:bodyPr vert="horz" lIns="0" tIns="0" rIns="0" bIns="0" rtlCol="0" anchor="t" anchorCtr="0">
            <a:noAutofit/>
          </a:bodyPr>
          <a:lstStyle/>
          <a:p>
            <a:pPr algn="ctr">
              <a:lnSpc>
                <a:spcPct val="83000"/>
              </a:lnSpc>
            </a:pPr>
            <a:r>
              <a:rPr lang="en-US" altLang="zh-CN" sz="3600" b="1" i="0" dirty="0">
                <a:gradFill>
                  <a:gsLst>
                    <a:gs pos="29000">
                      <a:srgbClr val="2683C6">
                        <a:alpha val="49000"/>
                      </a:srgbClr>
                    </a:gs>
                    <a:gs pos="100000">
                      <a:srgbClr val="FFFFFF">
                        <a:alpha val="0"/>
                      </a:srgbClr>
                    </a:gs>
                  </a:gsLst>
                  <a:lin ang="5400000" scaled="0"/>
                </a:gradFill>
                <a:latin typeface="Open Sans" panose="020B0606030504020204" pitchFamily="34" charset="0"/>
                <a:ea typeface="OPPOSans-B" panose="00020600040101010101" charset="-122"/>
                <a:cs typeface="Open Sans" panose="020B0606030504020204" pitchFamily="34" charset="0"/>
              </a:rPr>
              <a:t>05</a:t>
            </a:r>
            <a:endParaRPr lang="zh-CN" altLang="en-US" sz="3600" b="1" dirty="0">
              <a:gradFill>
                <a:gsLst>
                  <a:gs pos="29000">
                    <a:srgbClr val="2683C6">
                      <a:alpha val="49000"/>
                    </a:srgbClr>
                  </a:gs>
                  <a:gs pos="100000">
                    <a:srgbClr val="FFFFFF">
                      <a:alpha val="0"/>
                    </a:srgbClr>
                  </a:gs>
                </a:gsLst>
                <a:lin ang="5400000" scaled="0"/>
              </a:gradFill>
              <a:latin typeface="Open Sans" panose="020B0606030504020204" pitchFamily="34" charset="0"/>
              <a:cs typeface="Open Sans" panose="020B0606030504020204" pitchFamily="34" charset="0"/>
            </a:endParaRPr>
          </a:p>
        </p:txBody>
      </p:sp>
      <p:sp>
        <p:nvSpPr>
          <p:cNvPr id="60" name="îSḻíḑé"/>
          <p:cNvSpPr/>
          <p:nvPr/>
        </p:nvSpPr>
        <p:spPr bwMode="auto">
          <a:xfrm>
            <a:off x="5929018" y="2671828"/>
            <a:ext cx="300663" cy="339291"/>
          </a:xfrm>
          <a:custGeom>
            <a:avLst/>
            <a:gdLst>
              <a:gd name="T0" fmla="*/ 1651 w 2059"/>
              <a:gd name="T1" fmla="*/ 2323 h 2619"/>
              <a:gd name="T2" fmla="*/ 1651 w 2059"/>
              <a:gd name="T3" fmla="*/ 2478 h 2619"/>
              <a:gd name="T4" fmla="*/ 1510 w 2059"/>
              <a:gd name="T5" fmla="*/ 2619 h 2619"/>
              <a:gd name="T6" fmla="*/ 140 w 2059"/>
              <a:gd name="T7" fmla="*/ 2619 h 2619"/>
              <a:gd name="T8" fmla="*/ 0 w 2059"/>
              <a:gd name="T9" fmla="*/ 2478 h 2619"/>
              <a:gd name="T10" fmla="*/ 0 w 2059"/>
              <a:gd name="T11" fmla="*/ 569 h 2619"/>
              <a:gd name="T12" fmla="*/ 140 w 2059"/>
              <a:gd name="T13" fmla="*/ 429 h 2619"/>
              <a:gd name="T14" fmla="*/ 275 w 2059"/>
              <a:gd name="T15" fmla="*/ 429 h 2619"/>
              <a:gd name="T16" fmla="*/ 275 w 2059"/>
              <a:gd name="T17" fmla="*/ 2080 h 2619"/>
              <a:gd name="T18" fmla="*/ 518 w 2059"/>
              <a:gd name="T19" fmla="*/ 2323 h 2619"/>
              <a:gd name="T20" fmla="*/ 1651 w 2059"/>
              <a:gd name="T21" fmla="*/ 2323 h 2619"/>
              <a:gd name="T22" fmla="*/ 2059 w 2059"/>
              <a:gd name="T23" fmla="*/ 110 h 2619"/>
              <a:gd name="T24" fmla="*/ 2059 w 2059"/>
              <a:gd name="T25" fmla="*/ 2080 h 2619"/>
              <a:gd name="T26" fmla="*/ 1949 w 2059"/>
              <a:gd name="T27" fmla="*/ 2190 h 2619"/>
              <a:gd name="T28" fmla="*/ 518 w 2059"/>
              <a:gd name="T29" fmla="*/ 2190 h 2619"/>
              <a:gd name="T30" fmla="*/ 408 w 2059"/>
              <a:gd name="T31" fmla="*/ 2080 h 2619"/>
              <a:gd name="T32" fmla="*/ 408 w 2059"/>
              <a:gd name="T33" fmla="*/ 110 h 2619"/>
              <a:gd name="T34" fmla="*/ 518 w 2059"/>
              <a:gd name="T35" fmla="*/ 0 h 2619"/>
              <a:gd name="T36" fmla="*/ 1949 w 2059"/>
              <a:gd name="T37" fmla="*/ 0 h 2619"/>
              <a:gd name="T38" fmla="*/ 2059 w 2059"/>
              <a:gd name="T39" fmla="*/ 110 h 2619"/>
              <a:gd name="T40" fmla="*/ 1780 w 2059"/>
              <a:gd name="T41" fmla="*/ 1581 h 2619"/>
              <a:gd name="T42" fmla="*/ 1429 w 2059"/>
              <a:gd name="T43" fmla="*/ 1230 h 2619"/>
              <a:gd name="T44" fmla="*/ 1523 w 2059"/>
              <a:gd name="T45" fmla="*/ 968 h 2619"/>
              <a:gd name="T46" fmla="*/ 1112 w 2059"/>
              <a:gd name="T47" fmla="*/ 556 h 2619"/>
              <a:gd name="T48" fmla="*/ 700 w 2059"/>
              <a:gd name="T49" fmla="*/ 968 h 2619"/>
              <a:gd name="T50" fmla="*/ 1112 w 2059"/>
              <a:gd name="T51" fmla="*/ 1379 h 2619"/>
              <a:gd name="T52" fmla="*/ 1328 w 2059"/>
              <a:gd name="T53" fmla="*/ 1318 h 2619"/>
              <a:gd name="T54" fmla="*/ 1685 w 2059"/>
              <a:gd name="T55" fmla="*/ 1675 h 2619"/>
              <a:gd name="T56" fmla="*/ 1733 w 2059"/>
              <a:gd name="T57" fmla="*/ 1695 h 2619"/>
              <a:gd name="T58" fmla="*/ 1780 w 2059"/>
              <a:gd name="T59" fmla="*/ 1675 h 2619"/>
              <a:gd name="T60" fmla="*/ 1780 w 2059"/>
              <a:gd name="T61" fmla="*/ 1581 h 2619"/>
              <a:gd name="T62" fmla="*/ 1390 w 2059"/>
              <a:gd name="T63" fmla="*/ 968 h 2619"/>
              <a:gd name="T64" fmla="*/ 1112 w 2059"/>
              <a:gd name="T65" fmla="*/ 689 h 2619"/>
              <a:gd name="T66" fmla="*/ 833 w 2059"/>
              <a:gd name="T67" fmla="*/ 968 h 2619"/>
              <a:gd name="T68" fmla="*/ 1112 w 2059"/>
              <a:gd name="T69" fmla="*/ 1246 h 2619"/>
              <a:gd name="T70" fmla="*/ 1390 w 2059"/>
              <a:gd name="T71" fmla="*/ 968 h 2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59" h="2619">
                <a:moveTo>
                  <a:pt x="1651" y="2323"/>
                </a:moveTo>
                <a:lnTo>
                  <a:pt x="1651" y="2478"/>
                </a:lnTo>
                <a:cubicBezTo>
                  <a:pt x="1651" y="2556"/>
                  <a:pt x="1588" y="2619"/>
                  <a:pt x="1510" y="2619"/>
                </a:cubicBezTo>
                <a:lnTo>
                  <a:pt x="140" y="2619"/>
                </a:lnTo>
                <a:cubicBezTo>
                  <a:pt x="63" y="2619"/>
                  <a:pt x="0" y="2556"/>
                  <a:pt x="0" y="2478"/>
                </a:cubicBezTo>
                <a:lnTo>
                  <a:pt x="0" y="569"/>
                </a:lnTo>
                <a:cubicBezTo>
                  <a:pt x="0" y="492"/>
                  <a:pt x="63" y="429"/>
                  <a:pt x="140" y="429"/>
                </a:cubicBezTo>
                <a:lnTo>
                  <a:pt x="275" y="429"/>
                </a:lnTo>
                <a:lnTo>
                  <a:pt x="275" y="2080"/>
                </a:lnTo>
                <a:cubicBezTo>
                  <a:pt x="275" y="2214"/>
                  <a:pt x="384" y="2323"/>
                  <a:pt x="518" y="2323"/>
                </a:cubicBezTo>
                <a:lnTo>
                  <a:pt x="1651" y="2323"/>
                </a:lnTo>
                <a:close/>
                <a:moveTo>
                  <a:pt x="2059" y="110"/>
                </a:moveTo>
                <a:lnTo>
                  <a:pt x="2059" y="2080"/>
                </a:lnTo>
                <a:cubicBezTo>
                  <a:pt x="2059" y="2140"/>
                  <a:pt x="2010" y="2190"/>
                  <a:pt x="1949" y="2190"/>
                </a:cubicBezTo>
                <a:lnTo>
                  <a:pt x="518" y="2190"/>
                </a:lnTo>
                <a:cubicBezTo>
                  <a:pt x="457" y="2190"/>
                  <a:pt x="408" y="2140"/>
                  <a:pt x="408" y="2080"/>
                </a:cubicBezTo>
                <a:lnTo>
                  <a:pt x="408" y="110"/>
                </a:lnTo>
                <a:cubicBezTo>
                  <a:pt x="408" y="49"/>
                  <a:pt x="457" y="0"/>
                  <a:pt x="518" y="0"/>
                </a:cubicBezTo>
                <a:lnTo>
                  <a:pt x="1949" y="0"/>
                </a:lnTo>
                <a:cubicBezTo>
                  <a:pt x="2010" y="0"/>
                  <a:pt x="2059" y="49"/>
                  <a:pt x="2059" y="110"/>
                </a:cubicBezTo>
                <a:close/>
                <a:moveTo>
                  <a:pt x="1780" y="1581"/>
                </a:moveTo>
                <a:lnTo>
                  <a:pt x="1429" y="1230"/>
                </a:lnTo>
                <a:cubicBezTo>
                  <a:pt x="1488" y="1159"/>
                  <a:pt x="1523" y="1067"/>
                  <a:pt x="1523" y="968"/>
                </a:cubicBezTo>
                <a:cubicBezTo>
                  <a:pt x="1523" y="741"/>
                  <a:pt x="1339" y="556"/>
                  <a:pt x="1112" y="556"/>
                </a:cubicBezTo>
                <a:cubicBezTo>
                  <a:pt x="884" y="556"/>
                  <a:pt x="700" y="741"/>
                  <a:pt x="700" y="968"/>
                </a:cubicBezTo>
                <a:cubicBezTo>
                  <a:pt x="700" y="1195"/>
                  <a:pt x="884" y="1379"/>
                  <a:pt x="1112" y="1379"/>
                </a:cubicBezTo>
                <a:cubicBezTo>
                  <a:pt x="1191" y="1379"/>
                  <a:pt x="1265" y="1357"/>
                  <a:pt x="1328" y="1318"/>
                </a:cubicBezTo>
                <a:lnTo>
                  <a:pt x="1685" y="1675"/>
                </a:lnTo>
                <a:cubicBezTo>
                  <a:pt x="1698" y="1688"/>
                  <a:pt x="1715" y="1695"/>
                  <a:pt x="1733" y="1695"/>
                </a:cubicBezTo>
                <a:cubicBezTo>
                  <a:pt x="1750" y="1695"/>
                  <a:pt x="1767" y="1688"/>
                  <a:pt x="1780" y="1675"/>
                </a:cubicBezTo>
                <a:cubicBezTo>
                  <a:pt x="1806" y="1649"/>
                  <a:pt x="1806" y="1607"/>
                  <a:pt x="1780" y="1581"/>
                </a:cubicBezTo>
                <a:close/>
                <a:moveTo>
                  <a:pt x="1390" y="968"/>
                </a:moveTo>
                <a:cubicBezTo>
                  <a:pt x="1390" y="814"/>
                  <a:pt x="1265" y="689"/>
                  <a:pt x="1112" y="689"/>
                </a:cubicBezTo>
                <a:cubicBezTo>
                  <a:pt x="958" y="689"/>
                  <a:pt x="833" y="814"/>
                  <a:pt x="833" y="968"/>
                </a:cubicBezTo>
                <a:cubicBezTo>
                  <a:pt x="833" y="1121"/>
                  <a:pt x="958" y="1246"/>
                  <a:pt x="1112" y="1246"/>
                </a:cubicBezTo>
                <a:cubicBezTo>
                  <a:pt x="1265" y="1246"/>
                  <a:pt x="1390" y="1121"/>
                  <a:pt x="1390" y="968"/>
                </a:cubicBezTo>
                <a:close/>
              </a:path>
            </a:pathLst>
          </a:custGeom>
          <a:solidFill>
            <a:schemeClr val="bg1"/>
          </a:solidFill>
          <a:ln>
            <a:noFill/>
          </a:ln>
        </p:spPr>
        <p:txBody>
          <a:bodyPr vert="horz" wrap="square" lIns="91440" tIns="45720" rIns="91440" bIns="45720" numCol="1" anchor="t" anchorCtr="0" compatLnSpc="1">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p>
        </p:txBody>
      </p:sp>
      <p:sp>
        <p:nvSpPr>
          <p:cNvPr id="63" name="Rectangle: Rounded Corners 9"/>
          <p:cNvSpPr/>
          <p:nvPr/>
        </p:nvSpPr>
        <p:spPr>
          <a:xfrm>
            <a:off x="4681541" y="1344708"/>
            <a:ext cx="2536443" cy="431267"/>
          </a:xfrm>
          <a:prstGeom prst="roundRect">
            <a:avLst>
              <a:gd name="adj" fmla="val 50000"/>
            </a:avLst>
          </a:prstGeom>
          <a:gradFill>
            <a:gsLst>
              <a:gs pos="0">
                <a:srgbClr val="0595FF">
                  <a:lumMod val="60000"/>
                  <a:lumOff val="40000"/>
                </a:srgbClr>
              </a:gs>
              <a:gs pos="88000">
                <a:srgbClr val="185393"/>
              </a:gs>
            </a:gsLst>
            <a:lin ang="2700000" scaled="1"/>
          </a:gradFill>
          <a:ln w="12700" cap="flat" cmpd="sng" algn="ctr">
            <a:noFill/>
            <a:prstDash val="solid"/>
            <a:miter lim="800000"/>
          </a:ln>
          <a:effectLst>
            <a:outerShdw blurRad="787400" dist="101600" dir="5400000" sx="80000" sy="80000" algn="t" rotWithShape="0">
              <a:srgbClr val="2683C6"/>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思源黑体 Normal" panose="020B0400000000000000" charset="-122"/>
                <a:ea typeface="思源黑体 Normal" panose="020B0400000000000000" charset="-122"/>
                <a:cs typeface="+mn-cs"/>
              </a:rPr>
              <a:t>常用影像学方法</a:t>
            </a:r>
          </a:p>
        </p:txBody>
      </p:sp>
      <p:sp>
        <p:nvSpPr>
          <p:cNvPr id="64" name="任意多边形: 形状 63"/>
          <p:cNvSpPr/>
          <p:nvPr/>
        </p:nvSpPr>
        <p:spPr>
          <a:xfrm>
            <a:off x="3480074" y="2243101"/>
            <a:ext cx="436931" cy="471961"/>
          </a:xfrm>
          <a:custGeom>
            <a:avLst/>
            <a:gdLst>
              <a:gd name="connsiteX0" fmla="*/ 396387 w 457809"/>
              <a:gd name="connsiteY0" fmla="*/ 275091 h 494513"/>
              <a:gd name="connsiteX1" fmla="*/ 440190 w 457809"/>
              <a:gd name="connsiteY1" fmla="*/ 275091 h 494513"/>
              <a:gd name="connsiteX2" fmla="*/ 439318 w 457809"/>
              <a:gd name="connsiteY2" fmla="*/ 282126 h 494513"/>
              <a:gd name="connsiteX3" fmla="*/ 437544 w 457809"/>
              <a:gd name="connsiteY3" fmla="*/ 286710 h 494513"/>
              <a:gd name="connsiteX4" fmla="*/ 396387 w 457809"/>
              <a:gd name="connsiteY4" fmla="*/ 286710 h 494513"/>
              <a:gd name="connsiteX5" fmla="*/ 390624 w 457809"/>
              <a:gd name="connsiteY5" fmla="*/ 280948 h 494513"/>
              <a:gd name="connsiteX6" fmla="*/ 396387 w 457809"/>
              <a:gd name="connsiteY6" fmla="*/ 275091 h 494513"/>
              <a:gd name="connsiteX7" fmla="*/ 17792 w 457809"/>
              <a:gd name="connsiteY7" fmla="*/ 275091 h 494513"/>
              <a:gd name="connsiteX8" fmla="*/ 62986 w 457809"/>
              <a:gd name="connsiteY8" fmla="*/ 275091 h 494513"/>
              <a:gd name="connsiteX9" fmla="*/ 68749 w 457809"/>
              <a:gd name="connsiteY9" fmla="*/ 280900 h 494513"/>
              <a:gd name="connsiteX10" fmla="*/ 62986 w 457809"/>
              <a:gd name="connsiteY10" fmla="*/ 286710 h 494513"/>
              <a:gd name="connsiteX11" fmla="*/ 20144 w 457809"/>
              <a:gd name="connsiteY11" fmla="*/ 286710 h 494513"/>
              <a:gd name="connsiteX12" fmla="*/ 18865 w 457809"/>
              <a:gd name="connsiteY12" fmla="*/ 283502 h 494513"/>
              <a:gd name="connsiteX13" fmla="*/ 171802 w 457809"/>
              <a:gd name="connsiteY13" fmla="*/ 263377 h 494513"/>
              <a:gd name="connsiteX14" fmla="*/ 142134 w 457809"/>
              <a:gd name="connsiteY14" fmla="*/ 293043 h 494513"/>
              <a:gd name="connsiteX15" fmla="*/ 142134 w 457809"/>
              <a:gd name="connsiteY15" fmla="*/ 338899 h 494513"/>
              <a:gd name="connsiteX16" fmla="*/ 171802 w 457809"/>
              <a:gd name="connsiteY16" fmla="*/ 368565 h 494513"/>
              <a:gd name="connsiteX17" fmla="*/ 183755 w 457809"/>
              <a:gd name="connsiteY17" fmla="*/ 368565 h 494513"/>
              <a:gd name="connsiteX18" fmla="*/ 183755 w 457809"/>
              <a:gd name="connsiteY18" fmla="*/ 428896 h 494513"/>
              <a:gd name="connsiteX19" fmla="*/ 142134 w 457809"/>
              <a:gd name="connsiteY19" fmla="*/ 445324 h 494513"/>
              <a:gd name="connsiteX20" fmla="*/ 142134 w 457809"/>
              <a:gd name="connsiteY20" fmla="*/ 482609 h 494513"/>
              <a:gd name="connsiteX21" fmla="*/ 311572 w 457809"/>
              <a:gd name="connsiteY21" fmla="*/ 482609 h 494513"/>
              <a:gd name="connsiteX22" fmla="*/ 311572 w 457809"/>
              <a:gd name="connsiteY22" fmla="*/ 443515 h 494513"/>
              <a:gd name="connsiteX23" fmla="*/ 269427 w 457809"/>
              <a:gd name="connsiteY23" fmla="*/ 429087 h 494513"/>
              <a:gd name="connsiteX24" fmla="*/ 269427 w 457809"/>
              <a:gd name="connsiteY24" fmla="*/ 368565 h 494513"/>
              <a:gd name="connsiteX25" fmla="*/ 285952 w 457809"/>
              <a:gd name="connsiteY25" fmla="*/ 368565 h 494513"/>
              <a:gd name="connsiteX26" fmla="*/ 315620 w 457809"/>
              <a:gd name="connsiteY26" fmla="*/ 338899 h 494513"/>
              <a:gd name="connsiteX27" fmla="*/ 315620 w 457809"/>
              <a:gd name="connsiteY27" fmla="*/ 293043 h 494513"/>
              <a:gd name="connsiteX28" fmla="*/ 285952 w 457809"/>
              <a:gd name="connsiteY28" fmla="*/ 263377 h 494513"/>
              <a:gd name="connsiteX29" fmla="*/ 171802 w 457809"/>
              <a:gd name="connsiteY29" fmla="*/ 251473 h 494513"/>
              <a:gd name="connsiteX30" fmla="*/ 285999 w 457809"/>
              <a:gd name="connsiteY30" fmla="*/ 251473 h 494513"/>
              <a:gd name="connsiteX31" fmla="*/ 327573 w 457809"/>
              <a:gd name="connsiteY31" fmla="*/ 293043 h 494513"/>
              <a:gd name="connsiteX32" fmla="*/ 327573 w 457809"/>
              <a:gd name="connsiteY32" fmla="*/ 338899 h 494513"/>
              <a:gd name="connsiteX33" fmla="*/ 285999 w 457809"/>
              <a:gd name="connsiteY33" fmla="*/ 380469 h 494513"/>
              <a:gd name="connsiteX34" fmla="*/ 281380 w 457809"/>
              <a:gd name="connsiteY34" fmla="*/ 380469 h 494513"/>
              <a:gd name="connsiteX35" fmla="*/ 281380 w 457809"/>
              <a:gd name="connsiteY35" fmla="*/ 420563 h 494513"/>
              <a:gd name="connsiteX36" fmla="*/ 323525 w 457809"/>
              <a:gd name="connsiteY36" fmla="*/ 434991 h 494513"/>
              <a:gd name="connsiteX37" fmla="*/ 323525 w 457809"/>
              <a:gd name="connsiteY37" fmla="*/ 494513 h 494513"/>
              <a:gd name="connsiteX38" fmla="*/ 323478 w 457809"/>
              <a:gd name="connsiteY38" fmla="*/ 494513 h 494513"/>
              <a:gd name="connsiteX39" fmla="*/ 130228 w 457809"/>
              <a:gd name="connsiteY39" fmla="*/ 494513 h 494513"/>
              <a:gd name="connsiteX40" fmla="*/ 130228 w 457809"/>
              <a:gd name="connsiteY40" fmla="*/ 437229 h 494513"/>
              <a:gd name="connsiteX41" fmla="*/ 171850 w 457809"/>
              <a:gd name="connsiteY41" fmla="*/ 420801 h 494513"/>
              <a:gd name="connsiteX42" fmla="*/ 171850 w 457809"/>
              <a:gd name="connsiteY42" fmla="*/ 380469 h 494513"/>
              <a:gd name="connsiteX43" fmla="*/ 171802 w 457809"/>
              <a:gd name="connsiteY43" fmla="*/ 380469 h 494513"/>
              <a:gd name="connsiteX44" fmla="*/ 130228 w 457809"/>
              <a:gd name="connsiteY44" fmla="*/ 338899 h 494513"/>
              <a:gd name="connsiteX45" fmla="*/ 130228 w 457809"/>
              <a:gd name="connsiteY45" fmla="*/ 293043 h 494513"/>
              <a:gd name="connsiteX46" fmla="*/ 171802 w 457809"/>
              <a:gd name="connsiteY46" fmla="*/ 251473 h 494513"/>
              <a:gd name="connsiteX47" fmla="*/ 389291 w 457809"/>
              <a:gd name="connsiteY47" fmla="*/ 219045 h 494513"/>
              <a:gd name="connsiteX48" fmla="*/ 444919 w 457809"/>
              <a:gd name="connsiteY48" fmla="*/ 219045 h 494513"/>
              <a:gd name="connsiteX49" fmla="*/ 445903 w 457809"/>
              <a:gd name="connsiteY49" fmla="*/ 228988 h 494513"/>
              <a:gd name="connsiteX50" fmla="*/ 445696 w 457809"/>
              <a:gd name="connsiteY50" fmla="*/ 230664 h 494513"/>
              <a:gd name="connsiteX51" fmla="*/ 389291 w 457809"/>
              <a:gd name="connsiteY51" fmla="*/ 230664 h 494513"/>
              <a:gd name="connsiteX52" fmla="*/ 383529 w 457809"/>
              <a:gd name="connsiteY52" fmla="*/ 224855 h 494513"/>
              <a:gd name="connsiteX53" fmla="*/ 389291 w 457809"/>
              <a:gd name="connsiteY53" fmla="*/ 219045 h 494513"/>
              <a:gd name="connsiteX54" fmla="*/ 13044 w 457809"/>
              <a:gd name="connsiteY54" fmla="*/ 217426 h 494513"/>
              <a:gd name="connsiteX55" fmla="*/ 69511 w 457809"/>
              <a:gd name="connsiteY55" fmla="*/ 217426 h 494513"/>
              <a:gd name="connsiteX56" fmla="*/ 75273 w 457809"/>
              <a:gd name="connsiteY56" fmla="*/ 223188 h 494513"/>
              <a:gd name="connsiteX57" fmla="*/ 69511 w 457809"/>
              <a:gd name="connsiteY57" fmla="*/ 229045 h 494513"/>
              <a:gd name="connsiteX58" fmla="*/ 11920 w 457809"/>
              <a:gd name="connsiteY58" fmla="*/ 229045 h 494513"/>
              <a:gd name="connsiteX59" fmla="*/ 11906 w 457809"/>
              <a:gd name="connsiteY59" fmla="*/ 228940 h 494513"/>
              <a:gd name="connsiteX60" fmla="*/ 447199 w 457809"/>
              <a:gd name="connsiteY60" fmla="*/ 163671 h 494513"/>
              <a:gd name="connsiteX61" fmla="*/ 453291 w 457809"/>
              <a:gd name="connsiteY61" fmla="*/ 183356 h 494513"/>
              <a:gd name="connsiteX62" fmla="*/ 457809 w 457809"/>
              <a:gd name="connsiteY62" fmla="*/ 228893 h 494513"/>
              <a:gd name="connsiteX63" fmla="*/ 355942 w 457809"/>
              <a:gd name="connsiteY63" fmla="*/ 419351 h 494513"/>
              <a:gd name="connsiteX64" fmla="*/ 349322 w 457809"/>
              <a:gd name="connsiteY64" fmla="*/ 409492 h 494513"/>
              <a:gd name="connsiteX65" fmla="*/ 420293 w 457809"/>
              <a:gd name="connsiteY65" fmla="*/ 331295 h 494513"/>
              <a:gd name="connsiteX66" fmla="*/ 437544 w 457809"/>
              <a:gd name="connsiteY66" fmla="*/ 286710 h 494513"/>
              <a:gd name="connsiteX67" fmla="*/ 447199 w 457809"/>
              <a:gd name="connsiteY67" fmla="*/ 286710 h 494513"/>
              <a:gd name="connsiteX68" fmla="*/ 447199 w 457809"/>
              <a:gd name="connsiteY68" fmla="*/ 275091 h 494513"/>
              <a:gd name="connsiteX69" fmla="*/ 440190 w 457809"/>
              <a:gd name="connsiteY69" fmla="*/ 275091 h 494513"/>
              <a:gd name="connsiteX70" fmla="*/ 445696 w 457809"/>
              <a:gd name="connsiteY70" fmla="*/ 230664 h 494513"/>
              <a:gd name="connsiteX71" fmla="*/ 447294 w 457809"/>
              <a:gd name="connsiteY71" fmla="*/ 230664 h 494513"/>
              <a:gd name="connsiteX72" fmla="*/ 447294 w 457809"/>
              <a:gd name="connsiteY72" fmla="*/ 219045 h 494513"/>
              <a:gd name="connsiteX73" fmla="*/ 444919 w 457809"/>
              <a:gd name="connsiteY73" fmla="*/ 219045 h 494513"/>
              <a:gd name="connsiteX74" fmla="*/ 441629 w 457809"/>
              <a:gd name="connsiteY74" fmla="*/ 185797 h 494513"/>
              <a:gd name="connsiteX75" fmla="*/ 438156 w 457809"/>
              <a:gd name="connsiteY75" fmla="*/ 174570 h 494513"/>
              <a:gd name="connsiteX76" fmla="*/ 447199 w 457809"/>
              <a:gd name="connsiteY76" fmla="*/ 174570 h 494513"/>
              <a:gd name="connsiteX77" fmla="*/ 446977 w 457809"/>
              <a:gd name="connsiteY77" fmla="*/ 162952 h 494513"/>
              <a:gd name="connsiteX78" fmla="*/ 447199 w 457809"/>
              <a:gd name="connsiteY78" fmla="*/ 162952 h 494513"/>
              <a:gd name="connsiteX79" fmla="*/ 447199 w 457809"/>
              <a:gd name="connsiteY79" fmla="*/ 163671 h 494513"/>
              <a:gd name="connsiteX80" fmla="*/ 396387 w 457809"/>
              <a:gd name="connsiteY80" fmla="*/ 162952 h 494513"/>
              <a:gd name="connsiteX81" fmla="*/ 434562 w 457809"/>
              <a:gd name="connsiteY81" fmla="*/ 162952 h 494513"/>
              <a:gd name="connsiteX82" fmla="*/ 438156 w 457809"/>
              <a:gd name="connsiteY82" fmla="*/ 174570 h 494513"/>
              <a:gd name="connsiteX83" fmla="*/ 396387 w 457809"/>
              <a:gd name="connsiteY83" fmla="*/ 174570 h 494513"/>
              <a:gd name="connsiteX84" fmla="*/ 390624 w 457809"/>
              <a:gd name="connsiteY84" fmla="*/ 168809 h 494513"/>
              <a:gd name="connsiteX85" fmla="*/ 396387 w 457809"/>
              <a:gd name="connsiteY85" fmla="*/ 162952 h 494513"/>
              <a:gd name="connsiteX86" fmla="*/ 23213 w 457809"/>
              <a:gd name="connsiteY86" fmla="*/ 162952 h 494513"/>
              <a:gd name="connsiteX87" fmla="*/ 62986 w 457809"/>
              <a:gd name="connsiteY87" fmla="*/ 162952 h 494513"/>
              <a:gd name="connsiteX88" fmla="*/ 68749 w 457809"/>
              <a:gd name="connsiteY88" fmla="*/ 168761 h 494513"/>
              <a:gd name="connsiteX89" fmla="*/ 62986 w 457809"/>
              <a:gd name="connsiteY89" fmla="*/ 174570 h 494513"/>
              <a:gd name="connsiteX90" fmla="*/ 19627 w 457809"/>
              <a:gd name="connsiteY90" fmla="*/ 174570 h 494513"/>
              <a:gd name="connsiteX91" fmla="*/ 228948 w 457809"/>
              <a:gd name="connsiteY91" fmla="*/ 115667 h 494513"/>
              <a:gd name="connsiteX92" fmla="*/ 342145 w 457809"/>
              <a:gd name="connsiteY92" fmla="*/ 228854 h 494513"/>
              <a:gd name="connsiteX93" fmla="*/ 342050 w 457809"/>
              <a:gd name="connsiteY93" fmla="*/ 234045 h 494513"/>
              <a:gd name="connsiteX94" fmla="*/ 330145 w 457809"/>
              <a:gd name="connsiteY94" fmla="*/ 233521 h 494513"/>
              <a:gd name="connsiteX95" fmla="*/ 330240 w 457809"/>
              <a:gd name="connsiteY95" fmla="*/ 228854 h 494513"/>
              <a:gd name="connsiteX96" fmla="*/ 228948 w 457809"/>
              <a:gd name="connsiteY96" fmla="*/ 127572 h 494513"/>
              <a:gd name="connsiteX97" fmla="*/ 127609 w 457809"/>
              <a:gd name="connsiteY97" fmla="*/ 228854 h 494513"/>
              <a:gd name="connsiteX98" fmla="*/ 127657 w 457809"/>
              <a:gd name="connsiteY98" fmla="*/ 231521 h 494513"/>
              <a:gd name="connsiteX99" fmla="*/ 115751 w 457809"/>
              <a:gd name="connsiteY99" fmla="*/ 231854 h 494513"/>
              <a:gd name="connsiteX100" fmla="*/ 115704 w 457809"/>
              <a:gd name="connsiteY100" fmla="*/ 228854 h 494513"/>
              <a:gd name="connsiteX101" fmla="*/ 228948 w 457809"/>
              <a:gd name="connsiteY101" fmla="*/ 115667 h 494513"/>
              <a:gd name="connsiteX102" fmla="*/ 228881 w 457809"/>
              <a:gd name="connsiteY102" fmla="*/ 0 h 494513"/>
              <a:gd name="connsiteX103" fmla="*/ 318033 w 457809"/>
              <a:gd name="connsiteY103" fmla="*/ 17955 h 494513"/>
              <a:gd name="connsiteX104" fmla="*/ 390755 w 457809"/>
              <a:gd name="connsiteY104" fmla="*/ 67058 h 494513"/>
              <a:gd name="connsiteX105" fmla="*/ 439807 w 457809"/>
              <a:gd name="connsiteY105" fmla="*/ 139784 h 494513"/>
              <a:gd name="connsiteX106" fmla="*/ 446977 w 457809"/>
              <a:gd name="connsiteY106" fmla="*/ 162952 h 494513"/>
              <a:gd name="connsiteX107" fmla="*/ 434562 w 457809"/>
              <a:gd name="connsiteY107" fmla="*/ 162952 h 494513"/>
              <a:gd name="connsiteX108" fmla="*/ 428854 w 457809"/>
              <a:gd name="connsiteY108" fmla="*/ 144499 h 494513"/>
              <a:gd name="connsiteX109" fmla="*/ 382373 w 457809"/>
              <a:gd name="connsiteY109" fmla="*/ 75488 h 494513"/>
              <a:gd name="connsiteX110" fmla="*/ 313366 w 457809"/>
              <a:gd name="connsiteY110" fmla="*/ 29004 h 494513"/>
              <a:gd name="connsiteX111" fmla="*/ 228881 w 457809"/>
              <a:gd name="connsiteY111" fmla="*/ 11954 h 494513"/>
              <a:gd name="connsiteX112" fmla="*/ 144444 w 457809"/>
              <a:gd name="connsiteY112" fmla="*/ 29004 h 494513"/>
              <a:gd name="connsiteX113" fmla="*/ 75437 w 457809"/>
              <a:gd name="connsiteY113" fmla="*/ 75488 h 494513"/>
              <a:gd name="connsiteX114" fmla="*/ 28908 w 457809"/>
              <a:gd name="connsiteY114" fmla="*/ 144499 h 494513"/>
              <a:gd name="connsiteX115" fmla="*/ 23213 w 457809"/>
              <a:gd name="connsiteY115" fmla="*/ 162952 h 494513"/>
              <a:gd name="connsiteX116" fmla="*/ 12126 w 457809"/>
              <a:gd name="connsiteY116" fmla="*/ 162952 h 494513"/>
              <a:gd name="connsiteX117" fmla="*/ 12126 w 457809"/>
              <a:gd name="connsiteY117" fmla="*/ 174570 h 494513"/>
              <a:gd name="connsiteX118" fmla="*/ 19627 w 457809"/>
              <a:gd name="connsiteY118" fmla="*/ 174570 h 494513"/>
              <a:gd name="connsiteX119" fmla="*/ 16175 w 457809"/>
              <a:gd name="connsiteY119" fmla="*/ 185755 h 494513"/>
              <a:gd name="connsiteX120" fmla="*/ 13044 w 457809"/>
              <a:gd name="connsiteY120" fmla="*/ 217426 h 494513"/>
              <a:gd name="connsiteX121" fmla="*/ 11507 w 457809"/>
              <a:gd name="connsiteY121" fmla="*/ 217426 h 494513"/>
              <a:gd name="connsiteX122" fmla="*/ 11507 w 457809"/>
              <a:gd name="connsiteY122" fmla="*/ 229045 h 494513"/>
              <a:gd name="connsiteX123" fmla="*/ 11920 w 457809"/>
              <a:gd name="connsiteY123" fmla="*/ 229045 h 494513"/>
              <a:gd name="connsiteX124" fmla="*/ 17792 w 457809"/>
              <a:gd name="connsiteY124" fmla="*/ 275091 h 494513"/>
              <a:gd name="connsiteX125" fmla="*/ 12126 w 457809"/>
              <a:gd name="connsiteY125" fmla="*/ 275091 h 494513"/>
              <a:gd name="connsiteX126" fmla="*/ 12126 w 457809"/>
              <a:gd name="connsiteY126" fmla="*/ 286710 h 494513"/>
              <a:gd name="connsiteX127" fmla="*/ 20144 w 457809"/>
              <a:gd name="connsiteY127" fmla="*/ 286710 h 494513"/>
              <a:gd name="connsiteX128" fmla="*/ 39147 w 457809"/>
              <a:gd name="connsiteY128" fmla="*/ 334385 h 494513"/>
              <a:gd name="connsiteX129" fmla="*/ 111393 w 457809"/>
              <a:gd name="connsiteY129" fmla="*/ 411445 h 494513"/>
              <a:gd name="connsiteX130" fmla="*/ 104963 w 457809"/>
              <a:gd name="connsiteY130" fmla="*/ 421303 h 494513"/>
              <a:gd name="connsiteX131" fmla="*/ 28813 w 457809"/>
              <a:gd name="connsiteY131" fmla="*/ 340100 h 494513"/>
              <a:gd name="connsiteX132" fmla="*/ 0 w 457809"/>
              <a:gd name="connsiteY132" fmla="*/ 228893 h 494513"/>
              <a:gd name="connsiteX133" fmla="*/ 18002 w 457809"/>
              <a:gd name="connsiteY133" fmla="*/ 139784 h 494513"/>
              <a:gd name="connsiteX134" fmla="*/ 67055 w 457809"/>
              <a:gd name="connsiteY134" fmla="*/ 67058 h 494513"/>
              <a:gd name="connsiteX135" fmla="*/ 139777 w 457809"/>
              <a:gd name="connsiteY135" fmla="*/ 18003 h 494513"/>
              <a:gd name="connsiteX136" fmla="*/ 228881 w 457809"/>
              <a:gd name="connsiteY136" fmla="*/ 0 h 49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57809" h="494513">
                <a:moveTo>
                  <a:pt x="396387" y="275091"/>
                </a:moveTo>
                <a:lnTo>
                  <a:pt x="440190" y="275091"/>
                </a:lnTo>
                <a:lnTo>
                  <a:pt x="439318" y="282126"/>
                </a:lnTo>
                <a:lnTo>
                  <a:pt x="437544" y="286710"/>
                </a:lnTo>
                <a:lnTo>
                  <a:pt x="396387" y="286710"/>
                </a:lnTo>
                <a:cubicBezTo>
                  <a:pt x="393148" y="286710"/>
                  <a:pt x="390624" y="284091"/>
                  <a:pt x="390624" y="280948"/>
                </a:cubicBezTo>
                <a:cubicBezTo>
                  <a:pt x="390624" y="277710"/>
                  <a:pt x="393244" y="275091"/>
                  <a:pt x="396387" y="275091"/>
                </a:cubicBezTo>
                <a:close/>
                <a:moveTo>
                  <a:pt x="17792" y="275091"/>
                </a:moveTo>
                <a:lnTo>
                  <a:pt x="62986" y="275091"/>
                </a:lnTo>
                <a:cubicBezTo>
                  <a:pt x="66177" y="275091"/>
                  <a:pt x="68749" y="277710"/>
                  <a:pt x="68749" y="280900"/>
                </a:cubicBezTo>
                <a:cubicBezTo>
                  <a:pt x="68749" y="284091"/>
                  <a:pt x="66177" y="286710"/>
                  <a:pt x="62986" y="286710"/>
                </a:cubicBezTo>
                <a:lnTo>
                  <a:pt x="20144" y="286710"/>
                </a:lnTo>
                <a:lnTo>
                  <a:pt x="18865" y="283502"/>
                </a:lnTo>
                <a:close/>
                <a:moveTo>
                  <a:pt x="171802" y="263377"/>
                </a:moveTo>
                <a:cubicBezTo>
                  <a:pt x="155420" y="263377"/>
                  <a:pt x="142134" y="276663"/>
                  <a:pt x="142134" y="293043"/>
                </a:cubicBezTo>
                <a:lnTo>
                  <a:pt x="142134" y="338899"/>
                </a:lnTo>
                <a:cubicBezTo>
                  <a:pt x="142134" y="355279"/>
                  <a:pt x="155420" y="368565"/>
                  <a:pt x="171802" y="368565"/>
                </a:cubicBezTo>
                <a:lnTo>
                  <a:pt x="183755" y="368565"/>
                </a:lnTo>
                <a:lnTo>
                  <a:pt x="183755" y="428896"/>
                </a:lnTo>
                <a:lnTo>
                  <a:pt x="142134" y="445324"/>
                </a:lnTo>
                <a:lnTo>
                  <a:pt x="142134" y="482609"/>
                </a:lnTo>
                <a:lnTo>
                  <a:pt x="311572" y="482609"/>
                </a:lnTo>
                <a:lnTo>
                  <a:pt x="311572" y="443515"/>
                </a:lnTo>
                <a:lnTo>
                  <a:pt x="269427" y="429087"/>
                </a:lnTo>
                <a:lnTo>
                  <a:pt x="269427" y="368565"/>
                </a:lnTo>
                <a:lnTo>
                  <a:pt x="285952" y="368565"/>
                </a:lnTo>
                <a:cubicBezTo>
                  <a:pt x="302334" y="368565"/>
                  <a:pt x="315620" y="355279"/>
                  <a:pt x="315620" y="338899"/>
                </a:cubicBezTo>
                <a:lnTo>
                  <a:pt x="315620" y="293043"/>
                </a:lnTo>
                <a:cubicBezTo>
                  <a:pt x="315620" y="276663"/>
                  <a:pt x="302334" y="263377"/>
                  <a:pt x="285952" y="263377"/>
                </a:cubicBezTo>
                <a:close/>
                <a:moveTo>
                  <a:pt x="171802" y="251473"/>
                </a:moveTo>
                <a:lnTo>
                  <a:pt x="285999" y="251473"/>
                </a:lnTo>
                <a:cubicBezTo>
                  <a:pt x="308905" y="251473"/>
                  <a:pt x="327573" y="270091"/>
                  <a:pt x="327573" y="293043"/>
                </a:cubicBezTo>
                <a:lnTo>
                  <a:pt x="327573" y="338899"/>
                </a:lnTo>
                <a:cubicBezTo>
                  <a:pt x="327573" y="361850"/>
                  <a:pt x="308905" y="380469"/>
                  <a:pt x="285999" y="380469"/>
                </a:cubicBezTo>
                <a:lnTo>
                  <a:pt x="281380" y="380469"/>
                </a:lnTo>
                <a:lnTo>
                  <a:pt x="281380" y="420563"/>
                </a:lnTo>
                <a:lnTo>
                  <a:pt x="323525" y="434991"/>
                </a:lnTo>
                <a:lnTo>
                  <a:pt x="323525" y="494513"/>
                </a:lnTo>
                <a:lnTo>
                  <a:pt x="323478" y="494513"/>
                </a:lnTo>
                <a:lnTo>
                  <a:pt x="130228" y="494513"/>
                </a:lnTo>
                <a:lnTo>
                  <a:pt x="130228" y="437229"/>
                </a:lnTo>
                <a:lnTo>
                  <a:pt x="171850" y="420801"/>
                </a:lnTo>
                <a:lnTo>
                  <a:pt x="171850" y="380469"/>
                </a:lnTo>
                <a:lnTo>
                  <a:pt x="171802" y="380469"/>
                </a:lnTo>
                <a:cubicBezTo>
                  <a:pt x="148848" y="380469"/>
                  <a:pt x="130228" y="361850"/>
                  <a:pt x="130228" y="338899"/>
                </a:cubicBezTo>
                <a:lnTo>
                  <a:pt x="130228" y="293043"/>
                </a:lnTo>
                <a:cubicBezTo>
                  <a:pt x="130228" y="270091"/>
                  <a:pt x="148848" y="251473"/>
                  <a:pt x="171802" y="251473"/>
                </a:cubicBezTo>
                <a:close/>
                <a:moveTo>
                  <a:pt x="389291" y="219045"/>
                </a:moveTo>
                <a:lnTo>
                  <a:pt x="444919" y="219045"/>
                </a:lnTo>
                <a:lnTo>
                  <a:pt x="445903" y="228988"/>
                </a:lnTo>
                <a:lnTo>
                  <a:pt x="445696" y="230664"/>
                </a:lnTo>
                <a:lnTo>
                  <a:pt x="389291" y="230664"/>
                </a:lnTo>
                <a:cubicBezTo>
                  <a:pt x="386100" y="230664"/>
                  <a:pt x="383529" y="228045"/>
                  <a:pt x="383529" y="224855"/>
                </a:cubicBezTo>
                <a:cubicBezTo>
                  <a:pt x="383433" y="221664"/>
                  <a:pt x="386053" y="219045"/>
                  <a:pt x="389291" y="219045"/>
                </a:cubicBezTo>
                <a:close/>
                <a:moveTo>
                  <a:pt x="13044" y="217426"/>
                </a:moveTo>
                <a:lnTo>
                  <a:pt x="69511" y="217426"/>
                </a:lnTo>
                <a:cubicBezTo>
                  <a:pt x="72749" y="217426"/>
                  <a:pt x="75273" y="220045"/>
                  <a:pt x="75273" y="223188"/>
                </a:cubicBezTo>
                <a:cubicBezTo>
                  <a:pt x="75273" y="226474"/>
                  <a:pt x="72701" y="229045"/>
                  <a:pt x="69511" y="229045"/>
                </a:cubicBezTo>
                <a:lnTo>
                  <a:pt x="11920" y="229045"/>
                </a:lnTo>
                <a:lnTo>
                  <a:pt x="11906" y="228940"/>
                </a:lnTo>
                <a:close/>
                <a:moveTo>
                  <a:pt x="447199" y="163671"/>
                </a:moveTo>
                <a:lnTo>
                  <a:pt x="453291" y="183356"/>
                </a:lnTo>
                <a:cubicBezTo>
                  <a:pt x="456297" y="198245"/>
                  <a:pt x="457809" y="213462"/>
                  <a:pt x="457809" y="228893"/>
                </a:cubicBezTo>
                <a:cubicBezTo>
                  <a:pt x="457809" y="305523"/>
                  <a:pt x="419710" y="376725"/>
                  <a:pt x="355942" y="419351"/>
                </a:cubicBezTo>
                <a:lnTo>
                  <a:pt x="349322" y="409492"/>
                </a:lnTo>
                <a:cubicBezTo>
                  <a:pt x="379563" y="389275"/>
                  <a:pt x="403708" y="362294"/>
                  <a:pt x="420293" y="331295"/>
                </a:cubicBezTo>
                <a:lnTo>
                  <a:pt x="437544" y="286710"/>
                </a:lnTo>
                <a:lnTo>
                  <a:pt x="447199" y="286710"/>
                </a:lnTo>
                <a:lnTo>
                  <a:pt x="447199" y="275091"/>
                </a:lnTo>
                <a:lnTo>
                  <a:pt x="440190" y="275091"/>
                </a:lnTo>
                <a:lnTo>
                  <a:pt x="445696" y="230664"/>
                </a:lnTo>
                <a:lnTo>
                  <a:pt x="447294" y="230664"/>
                </a:lnTo>
                <a:lnTo>
                  <a:pt x="447294" y="219045"/>
                </a:lnTo>
                <a:lnTo>
                  <a:pt x="444919" y="219045"/>
                </a:lnTo>
                <a:lnTo>
                  <a:pt x="441629" y="185797"/>
                </a:lnTo>
                <a:lnTo>
                  <a:pt x="438156" y="174570"/>
                </a:lnTo>
                <a:lnTo>
                  <a:pt x="447199" y="174570"/>
                </a:lnTo>
                <a:close/>
                <a:moveTo>
                  <a:pt x="446977" y="162952"/>
                </a:moveTo>
                <a:lnTo>
                  <a:pt x="447199" y="162952"/>
                </a:lnTo>
                <a:lnTo>
                  <a:pt x="447199" y="163671"/>
                </a:lnTo>
                <a:close/>
                <a:moveTo>
                  <a:pt x="396387" y="162952"/>
                </a:moveTo>
                <a:lnTo>
                  <a:pt x="434562" y="162952"/>
                </a:lnTo>
                <a:lnTo>
                  <a:pt x="438156" y="174570"/>
                </a:lnTo>
                <a:lnTo>
                  <a:pt x="396387" y="174570"/>
                </a:lnTo>
                <a:cubicBezTo>
                  <a:pt x="393148" y="174570"/>
                  <a:pt x="390624" y="171951"/>
                  <a:pt x="390624" y="168809"/>
                </a:cubicBezTo>
                <a:cubicBezTo>
                  <a:pt x="390624" y="165523"/>
                  <a:pt x="393244" y="162952"/>
                  <a:pt x="396387" y="162952"/>
                </a:cubicBezTo>
                <a:close/>
                <a:moveTo>
                  <a:pt x="23213" y="162952"/>
                </a:moveTo>
                <a:lnTo>
                  <a:pt x="62986" y="162952"/>
                </a:lnTo>
                <a:cubicBezTo>
                  <a:pt x="66177" y="162952"/>
                  <a:pt x="68749" y="165571"/>
                  <a:pt x="68749" y="168761"/>
                </a:cubicBezTo>
                <a:cubicBezTo>
                  <a:pt x="68749" y="171951"/>
                  <a:pt x="66177" y="174570"/>
                  <a:pt x="62986" y="174570"/>
                </a:cubicBezTo>
                <a:lnTo>
                  <a:pt x="19627" y="174570"/>
                </a:lnTo>
                <a:close/>
                <a:moveTo>
                  <a:pt x="228948" y="115667"/>
                </a:moveTo>
                <a:cubicBezTo>
                  <a:pt x="291380" y="115667"/>
                  <a:pt x="342145" y="166428"/>
                  <a:pt x="342145" y="228854"/>
                </a:cubicBezTo>
                <a:cubicBezTo>
                  <a:pt x="342145" y="230664"/>
                  <a:pt x="342098" y="232378"/>
                  <a:pt x="342050" y="234045"/>
                </a:cubicBezTo>
                <a:lnTo>
                  <a:pt x="330145" y="233521"/>
                </a:lnTo>
                <a:cubicBezTo>
                  <a:pt x="330192" y="231950"/>
                  <a:pt x="330240" y="230426"/>
                  <a:pt x="330240" y="228854"/>
                </a:cubicBezTo>
                <a:cubicBezTo>
                  <a:pt x="330240" y="172951"/>
                  <a:pt x="284761" y="127572"/>
                  <a:pt x="228948" y="127572"/>
                </a:cubicBezTo>
                <a:cubicBezTo>
                  <a:pt x="173040" y="127572"/>
                  <a:pt x="127609" y="173047"/>
                  <a:pt x="127609" y="228854"/>
                </a:cubicBezTo>
                <a:cubicBezTo>
                  <a:pt x="127609" y="229759"/>
                  <a:pt x="127609" y="230664"/>
                  <a:pt x="127657" y="231521"/>
                </a:cubicBezTo>
                <a:lnTo>
                  <a:pt x="115751" y="231854"/>
                </a:lnTo>
                <a:cubicBezTo>
                  <a:pt x="115751" y="230807"/>
                  <a:pt x="115704" y="229807"/>
                  <a:pt x="115704" y="228854"/>
                </a:cubicBezTo>
                <a:cubicBezTo>
                  <a:pt x="115704" y="166428"/>
                  <a:pt x="166469" y="115667"/>
                  <a:pt x="228948" y="115667"/>
                </a:cubicBezTo>
                <a:close/>
                <a:moveTo>
                  <a:pt x="228881" y="0"/>
                </a:moveTo>
                <a:cubicBezTo>
                  <a:pt x="259789" y="0"/>
                  <a:pt x="289792" y="6096"/>
                  <a:pt x="318033" y="17955"/>
                </a:cubicBezTo>
                <a:cubicBezTo>
                  <a:pt x="345274" y="29528"/>
                  <a:pt x="369753" y="46007"/>
                  <a:pt x="390755" y="67058"/>
                </a:cubicBezTo>
                <a:cubicBezTo>
                  <a:pt x="411757" y="88061"/>
                  <a:pt x="428282" y="112541"/>
                  <a:pt x="439807" y="139784"/>
                </a:cubicBezTo>
                <a:lnTo>
                  <a:pt x="446977" y="162952"/>
                </a:lnTo>
                <a:lnTo>
                  <a:pt x="434562" y="162952"/>
                </a:lnTo>
                <a:lnTo>
                  <a:pt x="428854" y="144499"/>
                </a:lnTo>
                <a:cubicBezTo>
                  <a:pt x="417900" y="118638"/>
                  <a:pt x="402280" y="95443"/>
                  <a:pt x="382373" y="75488"/>
                </a:cubicBezTo>
                <a:cubicBezTo>
                  <a:pt x="362418" y="55532"/>
                  <a:pt x="339178" y="39863"/>
                  <a:pt x="313366" y="29004"/>
                </a:cubicBezTo>
                <a:cubicBezTo>
                  <a:pt x="286649" y="17669"/>
                  <a:pt x="258170" y="11954"/>
                  <a:pt x="228881" y="11954"/>
                </a:cubicBezTo>
                <a:cubicBezTo>
                  <a:pt x="199592" y="11954"/>
                  <a:pt x="171208" y="17669"/>
                  <a:pt x="144444" y="29004"/>
                </a:cubicBezTo>
                <a:cubicBezTo>
                  <a:pt x="118584" y="39958"/>
                  <a:pt x="95391" y="55532"/>
                  <a:pt x="75437" y="75488"/>
                </a:cubicBezTo>
                <a:cubicBezTo>
                  <a:pt x="55482" y="95443"/>
                  <a:pt x="39814" y="118638"/>
                  <a:pt x="28908" y="144499"/>
                </a:cubicBezTo>
                <a:lnTo>
                  <a:pt x="23213" y="162952"/>
                </a:lnTo>
                <a:lnTo>
                  <a:pt x="12126" y="162952"/>
                </a:lnTo>
                <a:lnTo>
                  <a:pt x="12126" y="174570"/>
                </a:lnTo>
                <a:lnTo>
                  <a:pt x="19627" y="174570"/>
                </a:lnTo>
                <a:lnTo>
                  <a:pt x="16175" y="185755"/>
                </a:lnTo>
                <a:lnTo>
                  <a:pt x="13044" y="217426"/>
                </a:lnTo>
                <a:lnTo>
                  <a:pt x="11507" y="217426"/>
                </a:lnTo>
                <a:lnTo>
                  <a:pt x="11507" y="229045"/>
                </a:lnTo>
                <a:lnTo>
                  <a:pt x="11920" y="229045"/>
                </a:lnTo>
                <a:lnTo>
                  <a:pt x="17792" y="275091"/>
                </a:lnTo>
                <a:lnTo>
                  <a:pt x="12126" y="275091"/>
                </a:lnTo>
                <a:lnTo>
                  <a:pt x="12126" y="286710"/>
                </a:lnTo>
                <a:lnTo>
                  <a:pt x="20144" y="286710"/>
                </a:lnTo>
                <a:lnTo>
                  <a:pt x="39147" y="334385"/>
                </a:lnTo>
                <a:cubicBezTo>
                  <a:pt x="56482" y="365485"/>
                  <a:pt x="81437" y="392061"/>
                  <a:pt x="111393" y="411445"/>
                </a:cubicBezTo>
                <a:lnTo>
                  <a:pt x="104963" y="421303"/>
                </a:lnTo>
                <a:cubicBezTo>
                  <a:pt x="73389" y="400967"/>
                  <a:pt x="47100" y="372867"/>
                  <a:pt x="28813" y="340100"/>
                </a:cubicBezTo>
                <a:cubicBezTo>
                  <a:pt x="10001" y="306286"/>
                  <a:pt x="0" y="267851"/>
                  <a:pt x="0" y="228893"/>
                </a:cubicBezTo>
                <a:cubicBezTo>
                  <a:pt x="0" y="198031"/>
                  <a:pt x="6096" y="168026"/>
                  <a:pt x="18002" y="139784"/>
                </a:cubicBezTo>
                <a:cubicBezTo>
                  <a:pt x="29527" y="112541"/>
                  <a:pt x="46005" y="88061"/>
                  <a:pt x="67055" y="67058"/>
                </a:cubicBezTo>
                <a:cubicBezTo>
                  <a:pt x="88057" y="46007"/>
                  <a:pt x="112536" y="29528"/>
                  <a:pt x="139777" y="18003"/>
                </a:cubicBezTo>
                <a:cubicBezTo>
                  <a:pt x="168018" y="6001"/>
                  <a:pt x="198021" y="0"/>
                  <a:pt x="2288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任意多边形: 形状 64"/>
          <p:cNvSpPr/>
          <p:nvPr/>
        </p:nvSpPr>
        <p:spPr>
          <a:xfrm>
            <a:off x="10587618" y="2627299"/>
            <a:ext cx="426802" cy="426203"/>
          </a:xfrm>
          <a:custGeom>
            <a:avLst/>
            <a:gdLst>
              <a:gd name="T0" fmla="*/ 680 w 800"/>
              <a:gd name="T1" fmla="*/ 0 h 800"/>
              <a:gd name="T2" fmla="*/ 560 w 800"/>
              <a:gd name="T3" fmla="*/ 120 h 800"/>
              <a:gd name="T4" fmla="*/ 586 w 800"/>
              <a:gd name="T5" fmla="*/ 195 h 800"/>
              <a:gd name="T6" fmla="*/ 502 w 800"/>
              <a:gd name="T7" fmla="*/ 278 h 800"/>
              <a:gd name="T8" fmla="*/ 470 w 800"/>
              <a:gd name="T9" fmla="*/ 271 h 800"/>
              <a:gd name="T10" fmla="*/ 430 w 800"/>
              <a:gd name="T11" fmla="*/ 282 h 800"/>
              <a:gd name="T12" fmla="*/ 18 w 800"/>
              <a:gd name="T13" fmla="*/ 694 h 800"/>
              <a:gd name="T14" fmla="*/ 0 w 800"/>
              <a:gd name="T15" fmla="*/ 738 h 800"/>
              <a:gd name="T16" fmla="*/ 18 w 800"/>
              <a:gd name="T17" fmla="*/ 782 h 800"/>
              <a:gd name="T18" fmla="*/ 62 w 800"/>
              <a:gd name="T19" fmla="*/ 800 h 800"/>
              <a:gd name="T20" fmla="*/ 106 w 800"/>
              <a:gd name="T21" fmla="*/ 782 h 800"/>
              <a:gd name="T22" fmla="*/ 551 w 800"/>
              <a:gd name="T23" fmla="*/ 337 h 800"/>
              <a:gd name="T24" fmla="*/ 559 w 800"/>
              <a:gd name="T25" fmla="*/ 307 h 800"/>
              <a:gd name="T26" fmla="*/ 536 w 800"/>
              <a:gd name="T27" fmla="*/ 286 h 800"/>
              <a:gd name="T28" fmla="*/ 533 w 800"/>
              <a:gd name="T29" fmla="*/ 285 h 800"/>
              <a:gd name="T30" fmla="*/ 605 w 800"/>
              <a:gd name="T31" fmla="*/ 214 h 800"/>
              <a:gd name="T32" fmla="*/ 680 w 800"/>
              <a:gd name="T33" fmla="*/ 240 h 800"/>
              <a:gd name="T34" fmla="*/ 800 w 800"/>
              <a:gd name="T35" fmla="*/ 120 h 800"/>
              <a:gd name="T36" fmla="*/ 680 w 800"/>
              <a:gd name="T37" fmla="*/ 0 h 800"/>
              <a:gd name="T38" fmla="*/ 179 w 800"/>
              <a:gd name="T39" fmla="*/ 672 h 800"/>
              <a:gd name="T40" fmla="*/ 147 w 800"/>
              <a:gd name="T41" fmla="*/ 603 h 800"/>
              <a:gd name="T42" fmla="*/ 179 w 800"/>
              <a:gd name="T43" fmla="*/ 571 h 800"/>
              <a:gd name="T44" fmla="*/ 211 w 800"/>
              <a:gd name="T45" fmla="*/ 640 h 800"/>
              <a:gd name="T46" fmla="*/ 179 w 800"/>
              <a:gd name="T47" fmla="*/ 672 h 800"/>
              <a:gd name="T48" fmla="*/ 127 w 800"/>
              <a:gd name="T49" fmla="*/ 723 h 800"/>
              <a:gd name="T50" fmla="*/ 96 w 800"/>
              <a:gd name="T51" fmla="*/ 654 h 800"/>
              <a:gd name="T52" fmla="*/ 127 w 800"/>
              <a:gd name="T53" fmla="*/ 623 h 800"/>
              <a:gd name="T54" fmla="*/ 159 w 800"/>
              <a:gd name="T55" fmla="*/ 692 h 800"/>
              <a:gd name="T56" fmla="*/ 127 w 800"/>
              <a:gd name="T57" fmla="*/ 723 h 800"/>
              <a:gd name="T58" fmla="*/ 88 w 800"/>
              <a:gd name="T59" fmla="*/ 763 h 800"/>
              <a:gd name="T60" fmla="*/ 37 w 800"/>
              <a:gd name="T61" fmla="*/ 763 h 800"/>
              <a:gd name="T62" fmla="*/ 27 w 800"/>
              <a:gd name="T63" fmla="*/ 738 h 800"/>
              <a:gd name="T64" fmla="*/ 37 w 800"/>
              <a:gd name="T65" fmla="*/ 713 h 800"/>
              <a:gd name="T66" fmla="*/ 76 w 800"/>
              <a:gd name="T67" fmla="*/ 675 h 800"/>
              <a:gd name="T68" fmla="*/ 107 w 800"/>
              <a:gd name="T69" fmla="*/ 744 h 800"/>
              <a:gd name="T70" fmla="*/ 88 w 800"/>
              <a:gd name="T71" fmla="*/ 763 h 800"/>
              <a:gd name="T72" fmla="*/ 532 w 800"/>
              <a:gd name="T73" fmla="*/ 319 h 800"/>
              <a:gd name="T74" fmla="*/ 231 w 800"/>
              <a:gd name="T75" fmla="*/ 620 h 800"/>
              <a:gd name="T76" fmla="*/ 199 w 800"/>
              <a:gd name="T77" fmla="*/ 551 h 800"/>
              <a:gd name="T78" fmla="*/ 449 w 800"/>
              <a:gd name="T79" fmla="*/ 301 h 800"/>
              <a:gd name="T80" fmla="*/ 460 w 800"/>
              <a:gd name="T81" fmla="*/ 296 h 800"/>
              <a:gd name="T82" fmla="*/ 464 w 800"/>
              <a:gd name="T83" fmla="*/ 297 h 800"/>
              <a:gd name="T84" fmla="*/ 501 w 800"/>
              <a:gd name="T85" fmla="*/ 305 h 800"/>
              <a:gd name="T86" fmla="*/ 506 w 800"/>
              <a:gd name="T87" fmla="*/ 307 h 800"/>
              <a:gd name="T88" fmla="*/ 506 w 800"/>
              <a:gd name="T89" fmla="*/ 307 h 800"/>
              <a:gd name="T90" fmla="*/ 530 w 800"/>
              <a:gd name="T91" fmla="*/ 312 h 800"/>
              <a:gd name="T92" fmla="*/ 533 w 800"/>
              <a:gd name="T93" fmla="*/ 315 h 800"/>
              <a:gd name="T94" fmla="*/ 532 w 800"/>
              <a:gd name="T95" fmla="*/ 319 h 800"/>
              <a:gd name="T96" fmla="*/ 680 w 800"/>
              <a:gd name="T97" fmla="*/ 213 h 800"/>
              <a:gd name="T98" fmla="*/ 586 w 800"/>
              <a:gd name="T99" fmla="*/ 120 h 800"/>
              <a:gd name="T100" fmla="*/ 680 w 800"/>
              <a:gd name="T101" fmla="*/ 27 h 800"/>
              <a:gd name="T102" fmla="*/ 773 w 800"/>
              <a:gd name="T103" fmla="*/ 120 h 800"/>
              <a:gd name="T104" fmla="*/ 680 w 800"/>
              <a:gd name="T105" fmla="*/ 213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0" h="800">
                <a:moveTo>
                  <a:pt x="680" y="0"/>
                </a:moveTo>
                <a:cubicBezTo>
                  <a:pt x="614" y="0"/>
                  <a:pt x="560" y="54"/>
                  <a:pt x="560" y="120"/>
                </a:cubicBezTo>
                <a:cubicBezTo>
                  <a:pt x="560" y="148"/>
                  <a:pt x="570" y="174"/>
                  <a:pt x="586" y="195"/>
                </a:cubicBezTo>
                <a:lnTo>
                  <a:pt x="502" y="278"/>
                </a:lnTo>
                <a:lnTo>
                  <a:pt x="470" y="271"/>
                </a:lnTo>
                <a:cubicBezTo>
                  <a:pt x="456" y="268"/>
                  <a:pt x="440" y="272"/>
                  <a:pt x="430" y="282"/>
                </a:cubicBezTo>
                <a:lnTo>
                  <a:pt x="18" y="694"/>
                </a:lnTo>
                <a:cubicBezTo>
                  <a:pt x="7" y="706"/>
                  <a:pt x="0" y="721"/>
                  <a:pt x="0" y="738"/>
                </a:cubicBezTo>
                <a:cubicBezTo>
                  <a:pt x="0" y="754"/>
                  <a:pt x="7" y="770"/>
                  <a:pt x="18" y="782"/>
                </a:cubicBezTo>
                <a:cubicBezTo>
                  <a:pt x="31" y="794"/>
                  <a:pt x="47" y="800"/>
                  <a:pt x="62" y="800"/>
                </a:cubicBezTo>
                <a:cubicBezTo>
                  <a:pt x="78" y="800"/>
                  <a:pt x="94" y="794"/>
                  <a:pt x="106" y="782"/>
                </a:cubicBezTo>
                <a:lnTo>
                  <a:pt x="551" y="337"/>
                </a:lnTo>
                <a:cubicBezTo>
                  <a:pt x="559" y="330"/>
                  <a:pt x="562" y="318"/>
                  <a:pt x="559" y="307"/>
                </a:cubicBezTo>
                <a:cubicBezTo>
                  <a:pt x="555" y="297"/>
                  <a:pt x="547" y="289"/>
                  <a:pt x="536" y="286"/>
                </a:cubicBezTo>
                <a:lnTo>
                  <a:pt x="533" y="285"/>
                </a:lnTo>
                <a:lnTo>
                  <a:pt x="605" y="214"/>
                </a:lnTo>
                <a:cubicBezTo>
                  <a:pt x="625" y="230"/>
                  <a:pt x="651" y="240"/>
                  <a:pt x="680" y="240"/>
                </a:cubicBezTo>
                <a:cubicBezTo>
                  <a:pt x="746" y="240"/>
                  <a:pt x="800" y="186"/>
                  <a:pt x="800" y="120"/>
                </a:cubicBezTo>
                <a:cubicBezTo>
                  <a:pt x="800" y="54"/>
                  <a:pt x="746" y="0"/>
                  <a:pt x="680" y="0"/>
                </a:cubicBezTo>
                <a:close/>
                <a:moveTo>
                  <a:pt x="179" y="672"/>
                </a:moveTo>
                <a:lnTo>
                  <a:pt x="147" y="603"/>
                </a:lnTo>
                <a:lnTo>
                  <a:pt x="179" y="571"/>
                </a:lnTo>
                <a:lnTo>
                  <a:pt x="211" y="640"/>
                </a:lnTo>
                <a:lnTo>
                  <a:pt x="179" y="672"/>
                </a:lnTo>
                <a:close/>
                <a:moveTo>
                  <a:pt x="127" y="723"/>
                </a:moveTo>
                <a:lnTo>
                  <a:pt x="96" y="654"/>
                </a:lnTo>
                <a:lnTo>
                  <a:pt x="127" y="623"/>
                </a:lnTo>
                <a:lnTo>
                  <a:pt x="159" y="692"/>
                </a:lnTo>
                <a:lnTo>
                  <a:pt x="127" y="723"/>
                </a:lnTo>
                <a:close/>
                <a:moveTo>
                  <a:pt x="88" y="763"/>
                </a:moveTo>
                <a:cubicBezTo>
                  <a:pt x="74" y="777"/>
                  <a:pt x="51" y="777"/>
                  <a:pt x="37" y="763"/>
                </a:cubicBezTo>
                <a:cubicBezTo>
                  <a:pt x="31" y="756"/>
                  <a:pt x="27" y="747"/>
                  <a:pt x="27" y="738"/>
                </a:cubicBezTo>
                <a:cubicBezTo>
                  <a:pt x="27" y="728"/>
                  <a:pt x="31" y="719"/>
                  <a:pt x="37" y="713"/>
                </a:cubicBezTo>
                <a:lnTo>
                  <a:pt x="76" y="675"/>
                </a:lnTo>
                <a:lnTo>
                  <a:pt x="107" y="744"/>
                </a:lnTo>
                <a:lnTo>
                  <a:pt x="88" y="763"/>
                </a:lnTo>
                <a:close/>
                <a:moveTo>
                  <a:pt x="532" y="319"/>
                </a:moveTo>
                <a:lnTo>
                  <a:pt x="231" y="620"/>
                </a:lnTo>
                <a:lnTo>
                  <a:pt x="199" y="551"/>
                </a:lnTo>
                <a:lnTo>
                  <a:pt x="449" y="301"/>
                </a:lnTo>
                <a:cubicBezTo>
                  <a:pt x="452" y="298"/>
                  <a:pt x="456" y="296"/>
                  <a:pt x="460" y="296"/>
                </a:cubicBezTo>
                <a:cubicBezTo>
                  <a:pt x="462" y="296"/>
                  <a:pt x="463" y="297"/>
                  <a:pt x="464" y="297"/>
                </a:cubicBezTo>
                <a:lnTo>
                  <a:pt x="501" y="305"/>
                </a:lnTo>
                <a:cubicBezTo>
                  <a:pt x="503" y="306"/>
                  <a:pt x="504" y="307"/>
                  <a:pt x="506" y="307"/>
                </a:cubicBezTo>
                <a:cubicBezTo>
                  <a:pt x="506" y="307"/>
                  <a:pt x="506" y="307"/>
                  <a:pt x="506" y="307"/>
                </a:cubicBezTo>
                <a:lnTo>
                  <a:pt x="530" y="312"/>
                </a:lnTo>
                <a:cubicBezTo>
                  <a:pt x="532" y="313"/>
                  <a:pt x="533" y="314"/>
                  <a:pt x="533" y="315"/>
                </a:cubicBezTo>
                <a:cubicBezTo>
                  <a:pt x="533" y="316"/>
                  <a:pt x="533" y="317"/>
                  <a:pt x="532" y="319"/>
                </a:cubicBezTo>
                <a:close/>
                <a:moveTo>
                  <a:pt x="680" y="213"/>
                </a:moveTo>
                <a:cubicBezTo>
                  <a:pt x="628" y="213"/>
                  <a:pt x="586" y="171"/>
                  <a:pt x="586" y="120"/>
                </a:cubicBezTo>
                <a:cubicBezTo>
                  <a:pt x="586" y="69"/>
                  <a:pt x="628" y="27"/>
                  <a:pt x="680" y="27"/>
                </a:cubicBezTo>
                <a:cubicBezTo>
                  <a:pt x="731" y="27"/>
                  <a:pt x="773" y="69"/>
                  <a:pt x="773" y="120"/>
                </a:cubicBezTo>
                <a:cubicBezTo>
                  <a:pt x="773" y="171"/>
                  <a:pt x="731" y="213"/>
                  <a:pt x="680" y="21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任意多边形: 形状 65"/>
          <p:cNvSpPr/>
          <p:nvPr/>
        </p:nvSpPr>
        <p:spPr>
          <a:xfrm>
            <a:off x="1114932" y="2692300"/>
            <a:ext cx="471653" cy="359525"/>
          </a:xfrm>
          <a:custGeom>
            <a:avLst/>
            <a:gdLst>
              <a:gd name="connsiteX0" fmla="*/ 331483 w 607639"/>
              <a:gd name="connsiteY0" fmla="*/ 441167 h 463183"/>
              <a:gd name="connsiteX1" fmla="*/ 332998 w 607639"/>
              <a:gd name="connsiteY1" fmla="*/ 462203 h 463183"/>
              <a:gd name="connsiteX2" fmla="*/ 311339 w 607639"/>
              <a:gd name="connsiteY2" fmla="*/ 463183 h 463183"/>
              <a:gd name="connsiteX3" fmla="*/ 310982 w 607639"/>
              <a:gd name="connsiteY3" fmla="*/ 442059 h 463183"/>
              <a:gd name="connsiteX4" fmla="*/ 331483 w 607639"/>
              <a:gd name="connsiteY4" fmla="*/ 441167 h 463183"/>
              <a:gd name="connsiteX5" fmla="*/ 269950 w 607639"/>
              <a:gd name="connsiteY5" fmla="*/ 440743 h 463183"/>
              <a:gd name="connsiteX6" fmla="*/ 290447 w 607639"/>
              <a:gd name="connsiteY6" fmla="*/ 441988 h 463183"/>
              <a:gd name="connsiteX7" fmla="*/ 289734 w 607639"/>
              <a:gd name="connsiteY7" fmla="*/ 462971 h 463183"/>
              <a:gd name="connsiteX8" fmla="*/ 268078 w 607639"/>
              <a:gd name="connsiteY8" fmla="*/ 461726 h 463183"/>
              <a:gd name="connsiteX9" fmla="*/ 372186 w 607639"/>
              <a:gd name="connsiteY9" fmla="*/ 436227 h 463183"/>
              <a:gd name="connsiteX10" fmla="*/ 375832 w 607639"/>
              <a:gd name="connsiteY10" fmla="*/ 456948 h 463183"/>
              <a:gd name="connsiteX11" fmla="*/ 354489 w 607639"/>
              <a:gd name="connsiteY11" fmla="*/ 460149 h 463183"/>
              <a:gd name="connsiteX12" fmla="*/ 351910 w 607639"/>
              <a:gd name="connsiteY12" fmla="*/ 439251 h 463183"/>
              <a:gd name="connsiteX13" fmla="*/ 372186 w 607639"/>
              <a:gd name="connsiteY13" fmla="*/ 436227 h 463183"/>
              <a:gd name="connsiteX14" fmla="*/ 229250 w 607639"/>
              <a:gd name="connsiteY14" fmla="*/ 435098 h 463183"/>
              <a:gd name="connsiteX15" fmla="*/ 249449 w 607639"/>
              <a:gd name="connsiteY15" fmla="*/ 438467 h 463183"/>
              <a:gd name="connsiteX16" fmla="*/ 246602 w 607639"/>
              <a:gd name="connsiteY16" fmla="*/ 459302 h 463183"/>
              <a:gd name="connsiteX17" fmla="*/ 225245 w 607639"/>
              <a:gd name="connsiteY17" fmla="*/ 455756 h 463183"/>
              <a:gd name="connsiteX18" fmla="*/ 412267 w 607639"/>
              <a:gd name="connsiteY18" fmla="*/ 427054 h 463183"/>
              <a:gd name="connsiteX19" fmla="*/ 417959 w 607639"/>
              <a:gd name="connsiteY19" fmla="*/ 447244 h 463183"/>
              <a:gd name="connsiteX20" fmla="*/ 397058 w 607639"/>
              <a:gd name="connsiteY20" fmla="*/ 452669 h 463183"/>
              <a:gd name="connsiteX21" fmla="*/ 392344 w 607639"/>
              <a:gd name="connsiteY21" fmla="*/ 432124 h 463183"/>
              <a:gd name="connsiteX22" fmla="*/ 412267 w 607639"/>
              <a:gd name="connsiteY22" fmla="*/ 427054 h 463183"/>
              <a:gd name="connsiteX23" fmla="*/ 189399 w 607639"/>
              <a:gd name="connsiteY23" fmla="*/ 425289 h 463183"/>
              <a:gd name="connsiteX24" fmla="*/ 209156 w 607639"/>
              <a:gd name="connsiteY24" fmla="*/ 430718 h 463183"/>
              <a:gd name="connsiteX25" fmla="*/ 204172 w 607639"/>
              <a:gd name="connsiteY25" fmla="*/ 451187 h 463183"/>
              <a:gd name="connsiteX26" fmla="*/ 183258 w 607639"/>
              <a:gd name="connsiteY26" fmla="*/ 445491 h 463183"/>
              <a:gd name="connsiteX27" fmla="*/ 451064 w 607639"/>
              <a:gd name="connsiteY27" fmla="*/ 413717 h 463183"/>
              <a:gd name="connsiteX28" fmla="*/ 458887 w 607639"/>
              <a:gd name="connsiteY28" fmla="*/ 433263 h 463183"/>
              <a:gd name="connsiteX29" fmla="*/ 438617 w 607639"/>
              <a:gd name="connsiteY29" fmla="*/ 440814 h 463183"/>
              <a:gd name="connsiteX30" fmla="*/ 431860 w 607639"/>
              <a:gd name="connsiteY30" fmla="*/ 420914 h 463183"/>
              <a:gd name="connsiteX31" fmla="*/ 451064 w 607639"/>
              <a:gd name="connsiteY31" fmla="*/ 413717 h 463183"/>
              <a:gd name="connsiteX32" fmla="*/ 150797 w 607639"/>
              <a:gd name="connsiteY32" fmla="*/ 411459 h 463183"/>
              <a:gd name="connsiteX33" fmla="*/ 169922 w 607639"/>
              <a:gd name="connsiteY33" fmla="*/ 418828 h 463183"/>
              <a:gd name="connsiteX34" fmla="*/ 162716 w 607639"/>
              <a:gd name="connsiteY34" fmla="*/ 438627 h 463183"/>
              <a:gd name="connsiteX35" fmla="*/ 142613 w 607639"/>
              <a:gd name="connsiteY35" fmla="*/ 430814 h 463183"/>
              <a:gd name="connsiteX36" fmla="*/ 488352 w 607639"/>
              <a:gd name="connsiteY36" fmla="*/ 396499 h 463183"/>
              <a:gd name="connsiteX37" fmla="*/ 498122 w 607639"/>
              <a:gd name="connsiteY37" fmla="*/ 415139 h 463183"/>
              <a:gd name="connsiteX38" fmla="*/ 478759 w 607639"/>
              <a:gd name="connsiteY38" fmla="*/ 424725 h 463183"/>
              <a:gd name="connsiteX39" fmla="*/ 469966 w 607639"/>
              <a:gd name="connsiteY39" fmla="*/ 405642 h 463183"/>
              <a:gd name="connsiteX40" fmla="*/ 488352 w 607639"/>
              <a:gd name="connsiteY40" fmla="*/ 396499 h 463183"/>
              <a:gd name="connsiteX41" fmla="*/ 113727 w 607639"/>
              <a:gd name="connsiteY41" fmla="*/ 393535 h 463183"/>
              <a:gd name="connsiteX42" fmla="*/ 131957 w 607639"/>
              <a:gd name="connsiteY42" fmla="*/ 402961 h 463183"/>
              <a:gd name="connsiteX43" fmla="*/ 122798 w 607639"/>
              <a:gd name="connsiteY43" fmla="*/ 421902 h 463183"/>
              <a:gd name="connsiteX44" fmla="*/ 103590 w 607639"/>
              <a:gd name="connsiteY44" fmla="*/ 412032 h 463183"/>
              <a:gd name="connsiteX45" fmla="*/ 523616 w 607639"/>
              <a:gd name="connsiteY45" fmla="*/ 375611 h 463183"/>
              <a:gd name="connsiteX46" fmla="*/ 535380 w 607639"/>
              <a:gd name="connsiteY46" fmla="*/ 393137 h 463183"/>
              <a:gd name="connsiteX47" fmla="*/ 517020 w 607639"/>
              <a:gd name="connsiteY47" fmla="*/ 404613 h 463183"/>
              <a:gd name="connsiteX48" fmla="*/ 506236 w 607639"/>
              <a:gd name="connsiteY48" fmla="*/ 386554 h 463183"/>
              <a:gd name="connsiteX49" fmla="*/ 523616 w 607639"/>
              <a:gd name="connsiteY49" fmla="*/ 375611 h 463183"/>
              <a:gd name="connsiteX50" fmla="*/ 78768 w 607639"/>
              <a:gd name="connsiteY50" fmla="*/ 372083 h 463183"/>
              <a:gd name="connsiteX51" fmla="*/ 95969 w 607639"/>
              <a:gd name="connsiteY51" fmla="*/ 383279 h 463183"/>
              <a:gd name="connsiteX52" fmla="*/ 84917 w 607639"/>
              <a:gd name="connsiteY52" fmla="*/ 401227 h 463183"/>
              <a:gd name="connsiteX53" fmla="*/ 66825 w 607639"/>
              <a:gd name="connsiteY53" fmla="*/ 389410 h 463183"/>
              <a:gd name="connsiteX54" fmla="*/ 556659 w 607639"/>
              <a:gd name="connsiteY54" fmla="*/ 351196 h 463183"/>
              <a:gd name="connsiteX55" fmla="*/ 570098 w 607639"/>
              <a:gd name="connsiteY55" fmla="*/ 367455 h 463183"/>
              <a:gd name="connsiteX56" fmla="*/ 553010 w 607639"/>
              <a:gd name="connsiteY56" fmla="*/ 380692 h 463183"/>
              <a:gd name="connsiteX57" fmla="*/ 540461 w 607639"/>
              <a:gd name="connsiteY57" fmla="*/ 363812 h 463183"/>
              <a:gd name="connsiteX58" fmla="*/ 556659 w 607639"/>
              <a:gd name="connsiteY58" fmla="*/ 351196 h 463183"/>
              <a:gd name="connsiteX59" fmla="*/ 46166 w 607639"/>
              <a:gd name="connsiteY59" fmla="*/ 347103 h 463183"/>
              <a:gd name="connsiteX60" fmla="*/ 62097 w 607639"/>
              <a:gd name="connsiteY60" fmla="*/ 359970 h 463183"/>
              <a:gd name="connsiteX61" fmla="*/ 49281 w 607639"/>
              <a:gd name="connsiteY61" fmla="*/ 376740 h 463183"/>
              <a:gd name="connsiteX62" fmla="*/ 32460 w 607639"/>
              <a:gd name="connsiteY62" fmla="*/ 363164 h 463183"/>
              <a:gd name="connsiteX63" fmla="*/ 334807 w 607639"/>
              <a:gd name="connsiteY63" fmla="*/ 336306 h 463183"/>
              <a:gd name="connsiteX64" fmla="*/ 335962 w 607639"/>
              <a:gd name="connsiteY64" fmla="*/ 357277 h 463183"/>
              <a:gd name="connsiteX65" fmla="*/ 314369 w 607639"/>
              <a:gd name="connsiteY65" fmla="*/ 357899 h 463183"/>
              <a:gd name="connsiteX66" fmla="*/ 314369 w 607639"/>
              <a:gd name="connsiteY66" fmla="*/ 336839 h 463183"/>
              <a:gd name="connsiteX67" fmla="*/ 334807 w 607639"/>
              <a:gd name="connsiteY67" fmla="*/ 336306 h 463183"/>
              <a:gd name="connsiteX68" fmla="*/ 375517 w 607639"/>
              <a:gd name="connsiteY68" fmla="*/ 331720 h 463183"/>
              <a:gd name="connsiteX69" fmla="*/ 379077 w 607639"/>
              <a:gd name="connsiteY69" fmla="*/ 352396 h 463183"/>
              <a:gd name="connsiteX70" fmla="*/ 357629 w 607639"/>
              <a:gd name="connsiteY70" fmla="*/ 355501 h 463183"/>
              <a:gd name="connsiteX71" fmla="*/ 355226 w 607639"/>
              <a:gd name="connsiteY71" fmla="*/ 334560 h 463183"/>
              <a:gd name="connsiteX72" fmla="*/ 375517 w 607639"/>
              <a:gd name="connsiteY72" fmla="*/ 331720 h 463183"/>
              <a:gd name="connsiteX73" fmla="*/ 587060 w 607639"/>
              <a:gd name="connsiteY73" fmla="*/ 323534 h 463183"/>
              <a:gd name="connsiteX74" fmla="*/ 601994 w 607639"/>
              <a:gd name="connsiteY74" fmla="*/ 338379 h 463183"/>
              <a:gd name="connsiteX75" fmla="*/ 586349 w 607639"/>
              <a:gd name="connsiteY75" fmla="*/ 353313 h 463183"/>
              <a:gd name="connsiteX76" fmla="*/ 572215 w 607639"/>
              <a:gd name="connsiteY76" fmla="*/ 337757 h 463183"/>
              <a:gd name="connsiteX77" fmla="*/ 587060 w 607639"/>
              <a:gd name="connsiteY77" fmla="*/ 323534 h 463183"/>
              <a:gd name="connsiteX78" fmla="*/ 415390 w 607639"/>
              <a:gd name="connsiteY78" fmla="*/ 322476 h 463183"/>
              <a:gd name="connsiteX79" fmla="*/ 421276 w 607639"/>
              <a:gd name="connsiteY79" fmla="*/ 342741 h 463183"/>
              <a:gd name="connsiteX80" fmla="*/ 400317 w 607639"/>
              <a:gd name="connsiteY80" fmla="*/ 348162 h 463183"/>
              <a:gd name="connsiteX81" fmla="*/ 395590 w 607639"/>
              <a:gd name="connsiteY81" fmla="*/ 327631 h 463183"/>
              <a:gd name="connsiteX82" fmla="*/ 415390 w 607639"/>
              <a:gd name="connsiteY82" fmla="*/ 322476 h 463183"/>
              <a:gd name="connsiteX83" fmla="*/ 16099 w 607639"/>
              <a:gd name="connsiteY83" fmla="*/ 319088 h 463183"/>
              <a:gd name="connsiteX84" fmla="*/ 30767 w 607639"/>
              <a:gd name="connsiteY84" fmla="*/ 333489 h 463183"/>
              <a:gd name="connsiteX85" fmla="*/ 16366 w 607639"/>
              <a:gd name="connsiteY85" fmla="*/ 348867 h 463183"/>
              <a:gd name="connsiteX86" fmla="*/ 988 w 607639"/>
              <a:gd name="connsiteY86" fmla="*/ 333667 h 463183"/>
              <a:gd name="connsiteX87" fmla="*/ 454033 w 607639"/>
              <a:gd name="connsiteY87" fmla="*/ 308927 h 463183"/>
              <a:gd name="connsiteX88" fmla="*/ 462133 w 607639"/>
              <a:gd name="connsiteY88" fmla="*/ 328332 h 463183"/>
              <a:gd name="connsiteX89" fmla="*/ 441927 w 607639"/>
              <a:gd name="connsiteY89" fmla="*/ 336165 h 463183"/>
              <a:gd name="connsiteX90" fmla="*/ 434895 w 607639"/>
              <a:gd name="connsiteY90" fmla="*/ 316226 h 463183"/>
              <a:gd name="connsiteX91" fmla="*/ 454033 w 607639"/>
              <a:gd name="connsiteY91" fmla="*/ 308927 h 463183"/>
              <a:gd name="connsiteX92" fmla="*/ 145888 w 607639"/>
              <a:gd name="connsiteY92" fmla="*/ 304058 h 463183"/>
              <a:gd name="connsiteX93" fmla="*/ 164911 w 607639"/>
              <a:gd name="connsiteY93" fmla="*/ 311703 h 463183"/>
              <a:gd name="connsiteX94" fmla="*/ 157444 w 607639"/>
              <a:gd name="connsiteY94" fmla="*/ 331437 h 463183"/>
              <a:gd name="connsiteX95" fmla="*/ 137532 w 607639"/>
              <a:gd name="connsiteY95" fmla="*/ 323348 h 463183"/>
              <a:gd name="connsiteX96" fmla="*/ 240478 w 607639"/>
              <a:gd name="connsiteY96" fmla="*/ 294840 h 463183"/>
              <a:gd name="connsiteX97" fmla="*/ 198362 w 607639"/>
              <a:gd name="connsiteY97" fmla="*/ 336862 h 463183"/>
              <a:gd name="connsiteX98" fmla="*/ 240478 w 607639"/>
              <a:gd name="connsiteY98" fmla="*/ 378972 h 463183"/>
              <a:gd name="connsiteX99" fmla="*/ 282682 w 607639"/>
              <a:gd name="connsiteY99" fmla="*/ 336862 h 463183"/>
              <a:gd name="connsiteX100" fmla="*/ 240478 w 607639"/>
              <a:gd name="connsiteY100" fmla="*/ 294840 h 463183"/>
              <a:gd name="connsiteX101" fmla="*/ 490948 w 607639"/>
              <a:gd name="connsiteY101" fmla="*/ 291074 h 463183"/>
              <a:gd name="connsiteX102" fmla="*/ 501085 w 607639"/>
              <a:gd name="connsiteY102" fmla="*/ 309559 h 463183"/>
              <a:gd name="connsiteX103" fmla="*/ 481878 w 607639"/>
              <a:gd name="connsiteY103" fmla="*/ 319512 h 463183"/>
              <a:gd name="connsiteX104" fmla="*/ 472718 w 607639"/>
              <a:gd name="connsiteY104" fmla="*/ 300494 h 463183"/>
              <a:gd name="connsiteX105" fmla="*/ 490948 w 607639"/>
              <a:gd name="connsiteY105" fmla="*/ 291074 h 463183"/>
              <a:gd name="connsiteX106" fmla="*/ 109126 w 607639"/>
              <a:gd name="connsiteY106" fmla="*/ 285782 h 463183"/>
              <a:gd name="connsiteX107" fmla="*/ 127300 w 607639"/>
              <a:gd name="connsiteY107" fmla="*/ 295380 h 463183"/>
              <a:gd name="connsiteX108" fmla="*/ 117856 w 607639"/>
              <a:gd name="connsiteY108" fmla="*/ 314220 h 463183"/>
              <a:gd name="connsiteX109" fmla="*/ 98792 w 607639"/>
              <a:gd name="connsiteY109" fmla="*/ 304089 h 463183"/>
              <a:gd name="connsiteX110" fmla="*/ 240478 w 607639"/>
              <a:gd name="connsiteY110" fmla="*/ 273785 h 463183"/>
              <a:gd name="connsiteX111" fmla="*/ 303784 w 607639"/>
              <a:gd name="connsiteY111" fmla="*/ 336862 h 463183"/>
              <a:gd name="connsiteX112" fmla="*/ 240478 w 607639"/>
              <a:gd name="connsiteY112" fmla="*/ 400027 h 463183"/>
              <a:gd name="connsiteX113" fmla="*/ 177260 w 607639"/>
              <a:gd name="connsiteY113" fmla="*/ 336862 h 463183"/>
              <a:gd name="connsiteX114" fmla="*/ 240478 w 607639"/>
              <a:gd name="connsiteY114" fmla="*/ 273785 h 463183"/>
              <a:gd name="connsiteX115" fmla="*/ 525666 w 607639"/>
              <a:gd name="connsiteY115" fmla="*/ 269410 h 463183"/>
              <a:gd name="connsiteX116" fmla="*/ 537779 w 607639"/>
              <a:gd name="connsiteY116" fmla="*/ 286648 h 463183"/>
              <a:gd name="connsiteX117" fmla="*/ 519788 w 607639"/>
              <a:gd name="connsiteY117" fmla="*/ 298554 h 463183"/>
              <a:gd name="connsiteX118" fmla="*/ 508565 w 607639"/>
              <a:gd name="connsiteY118" fmla="*/ 280784 h 463183"/>
              <a:gd name="connsiteX119" fmla="*/ 525666 w 607639"/>
              <a:gd name="connsiteY119" fmla="*/ 269410 h 463183"/>
              <a:gd name="connsiteX120" fmla="*/ 74433 w 607639"/>
              <a:gd name="connsiteY120" fmla="*/ 263695 h 463183"/>
              <a:gd name="connsiteX121" fmla="*/ 91524 w 607639"/>
              <a:gd name="connsiteY121" fmla="*/ 275178 h 463183"/>
              <a:gd name="connsiteX122" fmla="*/ 80219 w 607639"/>
              <a:gd name="connsiteY122" fmla="*/ 292980 h 463183"/>
              <a:gd name="connsiteX123" fmla="*/ 62239 w 607639"/>
              <a:gd name="connsiteY123" fmla="*/ 280964 h 463183"/>
              <a:gd name="connsiteX124" fmla="*/ 333114 w 607639"/>
              <a:gd name="connsiteY124" fmla="*/ 230599 h 463183"/>
              <a:gd name="connsiteX125" fmla="*/ 334622 w 607639"/>
              <a:gd name="connsiteY125" fmla="*/ 251567 h 463183"/>
              <a:gd name="connsiteX126" fmla="*/ 314126 w 607639"/>
              <a:gd name="connsiteY126" fmla="*/ 252545 h 463183"/>
              <a:gd name="connsiteX127" fmla="*/ 313593 w 607639"/>
              <a:gd name="connsiteY127" fmla="*/ 231487 h 463183"/>
              <a:gd name="connsiteX128" fmla="*/ 333114 w 607639"/>
              <a:gd name="connsiteY128" fmla="*/ 230599 h 463183"/>
              <a:gd name="connsiteX129" fmla="*/ 274391 w 607639"/>
              <a:gd name="connsiteY129" fmla="*/ 230599 h 463183"/>
              <a:gd name="connsiteX130" fmla="*/ 293976 w 607639"/>
              <a:gd name="connsiteY130" fmla="*/ 231487 h 463183"/>
              <a:gd name="connsiteX131" fmla="*/ 293442 w 607639"/>
              <a:gd name="connsiteY131" fmla="*/ 252545 h 463183"/>
              <a:gd name="connsiteX132" fmla="*/ 272877 w 607639"/>
              <a:gd name="connsiteY132" fmla="*/ 251567 h 463183"/>
              <a:gd name="connsiteX133" fmla="*/ 371965 w 607639"/>
              <a:gd name="connsiteY133" fmla="*/ 225660 h 463183"/>
              <a:gd name="connsiteX134" fmla="*/ 375620 w 607639"/>
              <a:gd name="connsiteY134" fmla="*/ 246396 h 463183"/>
              <a:gd name="connsiteX135" fmla="*/ 355202 w 607639"/>
              <a:gd name="connsiteY135" fmla="*/ 249511 h 463183"/>
              <a:gd name="connsiteX136" fmla="*/ 352616 w 607639"/>
              <a:gd name="connsiteY136" fmla="*/ 228597 h 463183"/>
              <a:gd name="connsiteX137" fmla="*/ 371965 w 607639"/>
              <a:gd name="connsiteY137" fmla="*/ 225660 h 463183"/>
              <a:gd name="connsiteX138" fmla="*/ 235594 w 607639"/>
              <a:gd name="connsiteY138" fmla="*/ 225660 h 463183"/>
              <a:gd name="connsiteX139" fmla="*/ 254883 w 607639"/>
              <a:gd name="connsiteY139" fmla="*/ 228597 h 463183"/>
              <a:gd name="connsiteX140" fmla="*/ 252305 w 607639"/>
              <a:gd name="connsiteY140" fmla="*/ 249511 h 463183"/>
              <a:gd name="connsiteX141" fmla="*/ 231949 w 607639"/>
              <a:gd name="connsiteY141" fmla="*/ 246485 h 463183"/>
              <a:gd name="connsiteX142" fmla="*/ 410136 w 607639"/>
              <a:gd name="connsiteY142" fmla="*/ 217051 h 463183"/>
              <a:gd name="connsiteX143" fmla="*/ 415842 w 607639"/>
              <a:gd name="connsiteY143" fmla="*/ 237317 h 463183"/>
              <a:gd name="connsiteX144" fmla="*/ 395781 w 607639"/>
              <a:gd name="connsiteY144" fmla="*/ 242384 h 463183"/>
              <a:gd name="connsiteX145" fmla="*/ 391144 w 607639"/>
              <a:gd name="connsiteY145" fmla="*/ 221851 h 463183"/>
              <a:gd name="connsiteX146" fmla="*/ 410136 w 607639"/>
              <a:gd name="connsiteY146" fmla="*/ 217051 h 463183"/>
              <a:gd name="connsiteX147" fmla="*/ 197416 w 607639"/>
              <a:gd name="connsiteY147" fmla="*/ 217051 h 463183"/>
              <a:gd name="connsiteX148" fmla="*/ 216353 w 607639"/>
              <a:gd name="connsiteY148" fmla="*/ 221851 h 463183"/>
              <a:gd name="connsiteX149" fmla="*/ 211730 w 607639"/>
              <a:gd name="connsiteY149" fmla="*/ 242384 h 463183"/>
              <a:gd name="connsiteX150" fmla="*/ 191726 w 607639"/>
              <a:gd name="connsiteY150" fmla="*/ 237317 h 463183"/>
              <a:gd name="connsiteX151" fmla="*/ 447254 w 607639"/>
              <a:gd name="connsiteY151" fmla="*/ 204702 h 463183"/>
              <a:gd name="connsiteX152" fmla="*/ 455006 w 607639"/>
              <a:gd name="connsiteY152" fmla="*/ 224365 h 463183"/>
              <a:gd name="connsiteX153" fmla="*/ 435491 w 607639"/>
              <a:gd name="connsiteY153" fmla="*/ 231305 h 463183"/>
              <a:gd name="connsiteX154" fmla="*/ 428897 w 607639"/>
              <a:gd name="connsiteY154" fmla="*/ 211286 h 463183"/>
              <a:gd name="connsiteX155" fmla="*/ 447254 w 607639"/>
              <a:gd name="connsiteY155" fmla="*/ 204702 h 463183"/>
              <a:gd name="connsiteX156" fmla="*/ 160205 w 607639"/>
              <a:gd name="connsiteY156" fmla="*/ 204702 h 463183"/>
              <a:gd name="connsiteX157" fmla="*/ 178601 w 607639"/>
              <a:gd name="connsiteY157" fmla="*/ 211286 h 463183"/>
              <a:gd name="connsiteX158" fmla="*/ 171935 w 607639"/>
              <a:gd name="connsiteY158" fmla="*/ 231305 h 463183"/>
              <a:gd name="connsiteX159" fmla="*/ 152562 w 607639"/>
              <a:gd name="connsiteY159" fmla="*/ 224276 h 463183"/>
              <a:gd name="connsiteX160" fmla="*/ 483023 w 607639"/>
              <a:gd name="connsiteY160" fmla="*/ 188684 h 463183"/>
              <a:gd name="connsiteX161" fmla="*/ 492547 w 607639"/>
              <a:gd name="connsiteY161" fmla="*/ 207451 h 463183"/>
              <a:gd name="connsiteX162" fmla="*/ 473944 w 607639"/>
              <a:gd name="connsiteY162" fmla="*/ 216346 h 463183"/>
              <a:gd name="connsiteX163" fmla="*/ 465309 w 607639"/>
              <a:gd name="connsiteY163" fmla="*/ 197134 h 463183"/>
              <a:gd name="connsiteX164" fmla="*/ 483023 w 607639"/>
              <a:gd name="connsiteY164" fmla="*/ 188684 h 463183"/>
              <a:gd name="connsiteX165" fmla="*/ 124494 w 607639"/>
              <a:gd name="connsiteY165" fmla="*/ 188684 h 463183"/>
              <a:gd name="connsiteX166" fmla="*/ 142119 w 607639"/>
              <a:gd name="connsiteY166" fmla="*/ 197134 h 463183"/>
              <a:gd name="connsiteX167" fmla="*/ 133573 w 607639"/>
              <a:gd name="connsiteY167" fmla="*/ 216346 h 463183"/>
              <a:gd name="connsiteX168" fmla="*/ 114881 w 607639"/>
              <a:gd name="connsiteY168" fmla="*/ 207451 h 463183"/>
              <a:gd name="connsiteX169" fmla="*/ 293857 w 607639"/>
              <a:gd name="connsiteY169" fmla="*/ 126233 h 463183"/>
              <a:gd name="connsiteX170" fmla="*/ 313481 w 607639"/>
              <a:gd name="connsiteY170" fmla="*/ 126233 h 463183"/>
              <a:gd name="connsiteX171" fmla="*/ 314016 w 607639"/>
              <a:gd name="connsiteY171" fmla="*/ 147225 h 463183"/>
              <a:gd name="connsiteX172" fmla="*/ 303758 w 607639"/>
              <a:gd name="connsiteY172" fmla="*/ 147403 h 463183"/>
              <a:gd name="connsiteX173" fmla="*/ 293411 w 607639"/>
              <a:gd name="connsiteY173" fmla="*/ 147225 h 463183"/>
              <a:gd name="connsiteX174" fmla="*/ 352573 w 607639"/>
              <a:gd name="connsiteY174" fmla="*/ 123269 h 463183"/>
              <a:gd name="connsiteX175" fmla="*/ 355156 w 607639"/>
              <a:gd name="connsiteY175" fmla="*/ 144158 h 463183"/>
              <a:gd name="connsiteX176" fmla="*/ 334583 w 607639"/>
              <a:gd name="connsiteY176" fmla="*/ 146203 h 463183"/>
              <a:gd name="connsiteX177" fmla="*/ 333069 w 607639"/>
              <a:gd name="connsiteY177" fmla="*/ 125224 h 463183"/>
              <a:gd name="connsiteX178" fmla="*/ 352573 w 607639"/>
              <a:gd name="connsiteY178" fmla="*/ 123269 h 463183"/>
              <a:gd name="connsiteX179" fmla="*/ 254925 w 607639"/>
              <a:gd name="connsiteY179" fmla="*/ 123269 h 463183"/>
              <a:gd name="connsiteX180" fmla="*/ 274429 w 607639"/>
              <a:gd name="connsiteY180" fmla="*/ 125224 h 463183"/>
              <a:gd name="connsiteX181" fmla="*/ 272826 w 607639"/>
              <a:gd name="connsiteY181" fmla="*/ 146203 h 463183"/>
              <a:gd name="connsiteX182" fmla="*/ 252342 w 607639"/>
              <a:gd name="connsiteY182" fmla="*/ 144158 h 463183"/>
              <a:gd name="connsiteX183" fmla="*/ 391103 w 607639"/>
              <a:gd name="connsiteY183" fmla="*/ 116566 h 463183"/>
              <a:gd name="connsiteX184" fmla="*/ 395731 w 607639"/>
              <a:gd name="connsiteY184" fmla="*/ 137103 h 463183"/>
              <a:gd name="connsiteX185" fmla="*/ 375529 w 607639"/>
              <a:gd name="connsiteY185" fmla="*/ 141193 h 463183"/>
              <a:gd name="connsiteX186" fmla="*/ 371880 w 607639"/>
              <a:gd name="connsiteY186" fmla="*/ 120478 h 463183"/>
              <a:gd name="connsiteX187" fmla="*/ 391103 w 607639"/>
              <a:gd name="connsiteY187" fmla="*/ 116566 h 463183"/>
              <a:gd name="connsiteX188" fmla="*/ 216395 w 607639"/>
              <a:gd name="connsiteY188" fmla="*/ 116566 h 463183"/>
              <a:gd name="connsiteX189" fmla="*/ 235618 w 607639"/>
              <a:gd name="connsiteY189" fmla="*/ 120389 h 463183"/>
              <a:gd name="connsiteX190" fmla="*/ 231969 w 607639"/>
              <a:gd name="connsiteY190" fmla="*/ 141193 h 463183"/>
              <a:gd name="connsiteX191" fmla="*/ 211767 w 607639"/>
              <a:gd name="connsiteY191" fmla="*/ 137103 h 463183"/>
              <a:gd name="connsiteX192" fmla="*/ 428723 w 607639"/>
              <a:gd name="connsiteY192" fmla="*/ 106122 h 463183"/>
              <a:gd name="connsiteX193" fmla="*/ 435389 w 607639"/>
              <a:gd name="connsiteY193" fmla="*/ 126042 h 463183"/>
              <a:gd name="connsiteX194" fmla="*/ 415656 w 607639"/>
              <a:gd name="connsiteY194" fmla="*/ 132090 h 463183"/>
              <a:gd name="connsiteX195" fmla="*/ 410056 w 607639"/>
              <a:gd name="connsiteY195" fmla="*/ 111813 h 463183"/>
              <a:gd name="connsiteX196" fmla="*/ 428723 w 607639"/>
              <a:gd name="connsiteY196" fmla="*/ 106122 h 463183"/>
              <a:gd name="connsiteX197" fmla="*/ 178725 w 607639"/>
              <a:gd name="connsiteY197" fmla="*/ 106051 h 463183"/>
              <a:gd name="connsiteX198" fmla="*/ 197443 w 607639"/>
              <a:gd name="connsiteY198" fmla="*/ 111742 h 463183"/>
              <a:gd name="connsiteX199" fmla="*/ 191738 w 607639"/>
              <a:gd name="connsiteY199" fmla="*/ 132019 h 463183"/>
              <a:gd name="connsiteX200" fmla="*/ 172039 w 607639"/>
              <a:gd name="connsiteY200" fmla="*/ 126060 h 463183"/>
              <a:gd name="connsiteX201" fmla="*/ 224205 w 607639"/>
              <a:gd name="connsiteY201" fmla="*/ 1103 h 463183"/>
              <a:gd name="connsiteX202" fmla="*/ 383435 w 607639"/>
              <a:gd name="connsiteY202" fmla="*/ 1103 h 463183"/>
              <a:gd name="connsiteX203" fmla="*/ 396697 w 607639"/>
              <a:gd name="connsiteY203" fmla="*/ 4391 h 463183"/>
              <a:gd name="connsiteX204" fmla="*/ 607639 w 607639"/>
              <a:gd name="connsiteY204" fmla="*/ 299202 h 463183"/>
              <a:gd name="connsiteX205" fmla="*/ 590461 w 607639"/>
              <a:gd name="connsiteY205" fmla="*/ 311467 h 463183"/>
              <a:gd name="connsiteX206" fmla="*/ 384681 w 607639"/>
              <a:gd name="connsiteY206" fmla="*/ 23767 h 463183"/>
              <a:gd name="connsiteX207" fmla="*/ 222958 w 607639"/>
              <a:gd name="connsiteY207" fmla="*/ 23767 h 463183"/>
              <a:gd name="connsiteX208" fmla="*/ 17178 w 607639"/>
              <a:gd name="connsiteY208" fmla="*/ 311467 h 463183"/>
              <a:gd name="connsiteX209" fmla="*/ 0 w 607639"/>
              <a:gd name="connsiteY209" fmla="*/ 299202 h 463183"/>
              <a:gd name="connsiteX210" fmla="*/ 210854 w 607639"/>
              <a:gd name="connsiteY210" fmla="*/ 4391 h 463183"/>
              <a:gd name="connsiteX211" fmla="*/ 224205 w 607639"/>
              <a:gd name="connsiteY211" fmla="*/ 1103 h 46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607639" h="463183">
                <a:moveTo>
                  <a:pt x="331483" y="441167"/>
                </a:moveTo>
                <a:lnTo>
                  <a:pt x="332998" y="462203"/>
                </a:lnTo>
                <a:cubicBezTo>
                  <a:pt x="325778" y="462738"/>
                  <a:pt x="318559" y="463094"/>
                  <a:pt x="311339" y="463183"/>
                </a:cubicBezTo>
                <a:lnTo>
                  <a:pt x="310982" y="442059"/>
                </a:lnTo>
                <a:cubicBezTo>
                  <a:pt x="317756" y="441969"/>
                  <a:pt x="324620" y="441702"/>
                  <a:pt x="331483" y="441167"/>
                </a:cubicBezTo>
                <a:close/>
                <a:moveTo>
                  <a:pt x="269950" y="440743"/>
                </a:moveTo>
                <a:cubicBezTo>
                  <a:pt x="276723" y="441277"/>
                  <a:pt x="283585" y="441721"/>
                  <a:pt x="290447" y="441988"/>
                </a:cubicBezTo>
                <a:lnTo>
                  <a:pt x="289734" y="462971"/>
                </a:lnTo>
                <a:cubicBezTo>
                  <a:pt x="282516" y="462793"/>
                  <a:pt x="275297" y="462349"/>
                  <a:pt x="268078" y="461726"/>
                </a:cubicBezTo>
                <a:close/>
                <a:moveTo>
                  <a:pt x="372186" y="436227"/>
                </a:moveTo>
                <a:lnTo>
                  <a:pt x="375832" y="456948"/>
                </a:lnTo>
                <a:cubicBezTo>
                  <a:pt x="368718" y="458193"/>
                  <a:pt x="361604" y="459260"/>
                  <a:pt x="354489" y="460149"/>
                </a:cubicBezTo>
                <a:lnTo>
                  <a:pt x="351910" y="439251"/>
                </a:lnTo>
                <a:cubicBezTo>
                  <a:pt x="358669" y="438450"/>
                  <a:pt x="365428" y="437383"/>
                  <a:pt x="372186" y="436227"/>
                </a:cubicBezTo>
                <a:close/>
                <a:moveTo>
                  <a:pt x="229250" y="435098"/>
                </a:moveTo>
                <a:cubicBezTo>
                  <a:pt x="235923" y="436428"/>
                  <a:pt x="242686" y="437492"/>
                  <a:pt x="249449" y="438467"/>
                </a:cubicBezTo>
                <a:lnTo>
                  <a:pt x="246602" y="459302"/>
                </a:lnTo>
                <a:cubicBezTo>
                  <a:pt x="239483" y="458238"/>
                  <a:pt x="232364" y="457086"/>
                  <a:pt x="225245" y="455756"/>
                </a:cubicBezTo>
                <a:close/>
                <a:moveTo>
                  <a:pt x="412267" y="427054"/>
                </a:moveTo>
                <a:lnTo>
                  <a:pt x="417959" y="447244"/>
                </a:lnTo>
                <a:cubicBezTo>
                  <a:pt x="411111" y="449289"/>
                  <a:pt x="404084" y="451068"/>
                  <a:pt x="397058" y="452669"/>
                </a:cubicBezTo>
                <a:lnTo>
                  <a:pt x="392344" y="432124"/>
                </a:lnTo>
                <a:cubicBezTo>
                  <a:pt x="399015" y="430612"/>
                  <a:pt x="405596" y="428922"/>
                  <a:pt x="412267" y="427054"/>
                </a:cubicBezTo>
                <a:close/>
                <a:moveTo>
                  <a:pt x="189399" y="425289"/>
                </a:moveTo>
                <a:cubicBezTo>
                  <a:pt x="195985" y="427247"/>
                  <a:pt x="202571" y="429116"/>
                  <a:pt x="209156" y="430718"/>
                </a:cubicBezTo>
                <a:lnTo>
                  <a:pt x="204172" y="451187"/>
                </a:lnTo>
                <a:cubicBezTo>
                  <a:pt x="197142" y="449496"/>
                  <a:pt x="190200" y="447538"/>
                  <a:pt x="183258" y="445491"/>
                </a:cubicBezTo>
                <a:close/>
                <a:moveTo>
                  <a:pt x="451064" y="413717"/>
                </a:moveTo>
                <a:lnTo>
                  <a:pt x="458887" y="433263"/>
                </a:lnTo>
                <a:cubicBezTo>
                  <a:pt x="452219" y="435928"/>
                  <a:pt x="445463" y="438415"/>
                  <a:pt x="438617" y="440814"/>
                </a:cubicBezTo>
                <a:lnTo>
                  <a:pt x="431860" y="420914"/>
                </a:lnTo>
                <a:cubicBezTo>
                  <a:pt x="438261" y="418692"/>
                  <a:pt x="444663" y="416294"/>
                  <a:pt x="451064" y="413717"/>
                </a:cubicBezTo>
                <a:close/>
                <a:moveTo>
                  <a:pt x="150797" y="411459"/>
                </a:moveTo>
                <a:cubicBezTo>
                  <a:pt x="157112" y="414034"/>
                  <a:pt x="163517" y="416520"/>
                  <a:pt x="169922" y="418828"/>
                </a:cubicBezTo>
                <a:lnTo>
                  <a:pt x="162716" y="438627"/>
                </a:lnTo>
                <a:cubicBezTo>
                  <a:pt x="155956" y="436230"/>
                  <a:pt x="149284" y="433655"/>
                  <a:pt x="142613" y="430814"/>
                </a:cubicBezTo>
                <a:close/>
                <a:moveTo>
                  <a:pt x="488352" y="396499"/>
                </a:moveTo>
                <a:lnTo>
                  <a:pt x="498122" y="415139"/>
                </a:lnTo>
                <a:cubicBezTo>
                  <a:pt x="491727" y="418512"/>
                  <a:pt x="485243" y="421707"/>
                  <a:pt x="478759" y="424725"/>
                </a:cubicBezTo>
                <a:lnTo>
                  <a:pt x="469966" y="405642"/>
                </a:lnTo>
                <a:cubicBezTo>
                  <a:pt x="476095" y="402801"/>
                  <a:pt x="482223" y="399695"/>
                  <a:pt x="488352" y="396499"/>
                </a:cubicBezTo>
                <a:close/>
                <a:moveTo>
                  <a:pt x="113727" y="393535"/>
                </a:moveTo>
                <a:cubicBezTo>
                  <a:pt x="119774" y="396825"/>
                  <a:pt x="125821" y="399938"/>
                  <a:pt x="131957" y="402961"/>
                </a:cubicBezTo>
                <a:lnTo>
                  <a:pt x="122798" y="421902"/>
                </a:lnTo>
                <a:cubicBezTo>
                  <a:pt x="116395" y="418790"/>
                  <a:pt x="109992" y="415500"/>
                  <a:pt x="103590" y="412032"/>
                </a:cubicBezTo>
                <a:close/>
                <a:moveTo>
                  <a:pt x="523616" y="375611"/>
                </a:moveTo>
                <a:lnTo>
                  <a:pt x="535380" y="393137"/>
                </a:lnTo>
                <a:cubicBezTo>
                  <a:pt x="529320" y="397140"/>
                  <a:pt x="523170" y="400966"/>
                  <a:pt x="517020" y="404613"/>
                </a:cubicBezTo>
                <a:lnTo>
                  <a:pt x="506236" y="386554"/>
                </a:lnTo>
                <a:cubicBezTo>
                  <a:pt x="512119" y="383084"/>
                  <a:pt x="517912" y="379348"/>
                  <a:pt x="523616" y="375611"/>
                </a:cubicBezTo>
                <a:close/>
                <a:moveTo>
                  <a:pt x="78768" y="372083"/>
                </a:moveTo>
                <a:cubicBezTo>
                  <a:pt x="84472" y="375993"/>
                  <a:pt x="90176" y="379725"/>
                  <a:pt x="95969" y="383279"/>
                </a:cubicBezTo>
                <a:lnTo>
                  <a:pt x="84917" y="401227"/>
                </a:lnTo>
                <a:cubicBezTo>
                  <a:pt x="78857" y="397495"/>
                  <a:pt x="72796" y="393497"/>
                  <a:pt x="66825" y="389410"/>
                </a:cubicBezTo>
                <a:close/>
                <a:moveTo>
                  <a:pt x="556659" y="351196"/>
                </a:moveTo>
                <a:lnTo>
                  <a:pt x="570098" y="367455"/>
                </a:lnTo>
                <a:cubicBezTo>
                  <a:pt x="564491" y="371986"/>
                  <a:pt x="558795" y="376428"/>
                  <a:pt x="553010" y="380692"/>
                </a:cubicBezTo>
                <a:lnTo>
                  <a:pt x="540461" y="363812"/>
                </a:lnTo>
                <a:cubicBezTo>
                  <a:pt x="545979" y="359725"/>
                  <a:pt x="551319" y="355550"/>
                  <a:pt x="556659" y="351196"/>
                </a:cubicBezTo>
                <a:close/>
                <a:moveTo>
                  <a:pt x="46166" y="347103"/>
                </a:moveTo>
                <a:cubicBezTo>
                  <a:pt x="51328" y="351629"/>
                  <a:pt x="56668" y="355888"/>
                  <a:pt x="62097" y="359970"/>
                </a:cubicBezTo>
                <a:lnTo>
                  <a:pt x="49281" y="376740"/>
                </a:lnTo>
                <a:cubicBezTo>
                  <a:pt x="43585" y="372392"/>
                  <a:pt x="37978" y="367867"/>
                  <a:pt x="32460" y="363164"/>
                </a:cubicBezTo>
                <a:close/>
                <a:moveTo>
                  <a:pt x="334807" y="336306"/>
                </a:moveTo>
                <a:lnTo>
                  <a:pt x="335962" y="357277"/>
                </a:lnTo>
                <a:cubicBezTo>
                  <a:pt x="328765" y="357722"/>
                  <a:pt x="321567" y="357899"/>
                  <a:pt x="314369" y="357899"/>
                </a:cubicBezTo>
                <a:lnTo>
                  <a:pt x="314369" y="336839"/>
                </a:lnTo>
                <a:cubicBezTo>
                  <a:pt x="321123" y="336839"/>
                  <a:pt x="327965" y="336662"/>
                  <a:pt x="334807" y="336306"/>
                </a:cubicBezTo>
                <a:close/>
                <a:moveTo>
                  <a:pt x="375517" y="331720"/>
                </a:moveTo>
                <a:lnTo>
                  <a:pt x="379077" y="352396"/>
                </a:lnTo>
                <a:cubicBezTo>
                  <a:pt x="371958" y="353638"/>
                  <a:pt x="364838" y="354614"/>
                  <a:pt x="357629" y="355501"/>
                </a:cubicBezTo>
                <a:lnTo>
                  <a:pt x="355226" y="334560"/>
                </a:lnTo>
                <a:cubicBezTo>
                  <a:pt x="361990" y="333850"/>
                  <a:pt x="368754" y="332874"/>
                  <a:pt x="375517" y="331720"/>
                </a:cubicBezTo>
                <a:close/>
                <a:moveTo>
                  <a:pt x="587060" y="323534"/>
                </a:moveTo>
                <a:lnTo>
                  <a:pt x="601994" y="338379"/>
                </a:lnTo>
                <a:cubicBezTo>
                  <a:pt x="596838" y="343535"/>
                  <a:pt x="591683" y="348513"/>
                  <a:pt x="586349" y="353313"/>
                </a:cubicBezTo>
                <a:lnTo>
                  <a:pt x="572215" y="337757"/>
                </a:lnTo>
                <a:cubicBezTo>
                  <a:pt x="577193" y="333135"/>
                  <a:pt x="582171" y="328423"/>
                  <a:pt x="587060" y="323534"/>
                </a:cubicBezTo>
                <a:close/>
                <a:moveTo>
                  <a:pt x="415390" y="322476"/>
                </a:moveTo>
                <a:lnTo>
                  <a:pt x="421276" y="342741"/>
                </a:lnTo>
                <a:cubicBezTo>
                  <a:pt x="414320" y="344785"/>
                  <a:pt x="407363" y="346562"/>
                  <a:pt x="400317" y="348162"/>
                </a:cubicBezTo>
                <a:lnTo>
                  <a:pt x="395590" y="327631"/>
                </a:lnTo>
                <a:cubicBezTo>
                  <a:pt x="402190" y="326120"/>
                  <a:pt x="408879" y="324432"/>
                  <a:pt x="415390" y="322476"/>
                </a:cubicBezTo>
                <a:close/>
                <a:moveTo>
                  <a:pt x="16099" y="319088"/>
                </a:moveTo>
                <a:cubicBezTo>
                  <a:pt x="20900" y="323977"/>
                  <a:pt x="25789" y="328778"/>
                  <a:pt x="30767" y="333489"/>
                </a:cubicBezTo>
                <a:lnTo>
                  <a:pt x="16366" y="348867"/>
                </a:lnTo>
                <a:cubicBezTo>
                  <a:pt x="11210" y="343978"/>
                  <a:pt x="6055" y="338911"/>
                  <a:pt x="988" y="333667"/>
                </a:cubicBezTo>
                <a:close/>
                <a:moveTo>
                  <a:pt x="454033" y="308927"/>
                </a:moveTo>
                <a:lnTo>
                  <a:pt x="462133" y="328332"/>
                </a:lnTo>
                <a:cubicBezTo>
                  <a:pt x="455457" y="331181"/>
                  <a:pt x="448692" y="333762"/>
                  <a:pt x="441927" y="336165"/>
                </a:cubicBezTo>
                <a:lnTo>
                  <a:pt x="434895" y="316226"/>
                </a:lnTo>
                <a:cubicBezTo>
                  <a:pt x="441393" y="314001"/>
                  <a:pt x="447713" y="311509"/>
                  <a:pt x="454033" y="308927"/>
                </a:cubicBezTo>
                <a:close/>
                <a:moveTo>
                  <a:pt x="145888" y="304058"/>
                </a:moveTo>
                <a:cubicBezTo>
                  <a:pt x="152199" y="306725"/>
                  <a:pt x="158510" y="309303"/>
                  <a:pt x="164911" y="311703"/>
                </a:cubicBezTo>
                <a:lnTo>
                  <a:pt x="157444" y="331437"/>
                </a:lnTo>
                <a:cubicBezTo>
                  <a:pt x="150777" y="328859"/>
                  <a:pt x="144110" y="326193"/>
                  <a:pt x="137532" y="323348"/>
                </a:cubicBezTo>
                <a:close/>
                <a:moveTo>
                  <a:pt x="240478" y="294840"/>
                </a:moveTo>
                <a:cubicBezTo>
                  <a:pt x="217239" y="294840"/>
                  <a:pt x="198362" y="313675"/>
                  <a:pt x="198362" y="336862"/>
                </a:cubicBezTo>
                <a:cubicBezTo>
                  <a:pt x="198362" y="360138"/>
                  <a:pt x="217239" y="378972"/>
                  <a:pt x="240478" y="378972"/>
                </a:cubicBezTo>
                <a:cubicBezTo>
                  <a:pt x="263806" y="378972"/>
                  <a:pt x="282682" y="360138"/>
                  <a:pt x="282682" y="336862"/>
                </a:cubicBezTo>
                <a:cubicBezTo>
                  <a:pt x="282682" y="313675"/>
                  <a:pt x="263806" y="294840"/>
                  <a:pt x="240478" y="294840"/>
                </a:cubicBezTo>
                <a:close/>
                <a:moveTo>
                  <a:pt x="490948" y="291074"/>
                </a:moveTo>
                <a:lnTo>
                  <a:pt x="501085" y="309559"/>
                </a:lnTo>
                <a:cubicBezTo>
                  <a:pt x="494772" y="313025"/>
                  <a:pt x="488369" y="316313"/>
                  <a:pt x="481878" y="319512"/>
                </a:cubicBezTo>
                <a:lnTo>
                  <a:pt x="472718" y="300494"/>
                </a:lnTo>
                <a:cubicBezTo>
                  <a:pt x="478854" y="297562"/>
                  <a:pt x="484901" y="294451"/>
                  <a:pt x="490948" y="291074"/>
                </a:cubicBezTo>
                <a:close/>
                <a:moveTo>
                  <a:pt x="109126" y="285782"/>
                </a:moveTo>
                <a:cubicBezTo>
                  <a:pt x="115095" y="289159"/>
                  <a:pt x="121153" y="292359"/>
                  <a:pt x="127300" y="295380"/>
                </a:cubicBezTo>
                <a:lnTo>
                  <a:pt x="117856" y="314220"/>
                </a:lnTo>
                <a:cubicBezTo>
                  <a:pt x="111442" y="311021"/>
                  <a:pt x="105028" y="307644"/>
                  <a:pt x="98792" y="304089"/>
                </a:cubicBezTo>
                <a:close/>
                <a:moveTo>
                  <a:pt x="240478" y="273785"/>
                </a:moveTo>
                <a:cubicBezTo>
                  <a:pt x="275381" y="273785"/>
                  <a:pt x="303784" y="302036"/>
                  <a:pt x="303784" y="336862"/>
                </a:cubicBezTo>
                <a:cubicBezTo>
                  <a:pt x="303784" y="371687"/>
                  <a:pt x="275381" y="400027"/>
                  <a:pt x="240478" y="400027"/>
                </a:cubicBezTo>
                <a:cubicBezTo>
                  <a:pt x="205664" y="400027"/>
                  <a:pt x="177260" y="371687"/>
                  <a:pt x="177260" y="336862"/>
                </a:cubicBezTo>
                <a:cubicBezTo>
                  <a:pt x="177260" y="302036"/>
                  <a:pt x="205575" y="273785"/>
                  <a:pt x="240478" y="273785"/>
                </a:cubicBezTo>
                <a:close/>
                <a:moveTo>
                  <a:pt x="525666" y="269410"/>
                </a:moveTo>
                <a:lnTo>
                  <a:pt x="537779" y="286648"/>
                </a:lnTo>
                <a:cubicBezTo>
                  <a:pt x="531901" y="290824"/>
                  <a:pt x="525844" y="294822"/>
                  <a:pt x="519788" y="298554"/>
                </a:cubicBezTo>
                <a:lnTo>
                  <a:pt x="508565" y="280784"/>
                </a:lnTo>
                <a:cubicBezTo>
                  <a:pt x="514355" y="277141"/>
                  <a:pt x="520055" y="273408"/>
                  <a:pt x="525666" y="269410"/>
                </a:cubicBezTo>
                <a:close/>
                <a:moveTo>
                  <a:pt x="74433" y="263695"/>
                </a:moveTo>
                <a:cubicBezTo>
                  <a:pt x="80041" y="267700"/>
                  <a:pt x="85738" y="271528"/>
                  <a:pt x="91524" y="275178"/>
                </a:cubicBezTo>
                <a:lnTo>
                  <a:pt x="80219" y="292980"/>
                </a:lnTo>
                <a:cubicBezTo>
                  <a:pt x="74166" y="289153"/>
                  <a:pt x="68203" y="285147"/>
                  <a:pt x="62239" y="280964"/>
                </a:cubicBezTo>
                <a:close/>
                <a:moveTo>
                  <a:pt x="333114" y="230599"/>
                </a:moveTo>
                <a:lnTo>
                  <a:pt x="334622" y="251567"/>
                </a:lnTo>
                <a:cubicBezTo>
                  <a:pt x="327790" y="252012"/>
                  <a:pt x="320958" y="252367"/>
                  <a:pt x="314126" y="252545"/>
                </a:cubicBezTo>
                <a:lnTo>
                  <a:pt x="313593" y="231487"/>
                </a:lnTo>
                <a:cubicBezTo>
                  <a:pt x="320159" y="231398"/>
                  <a:pt x="326637" y="231043"/>
                  <a:pt x="333114" y="230599"/>
                </a:cubicBezTo>
                <a:close/>
                <a:moveTo>
                  <a:pt x="274391" y="230599"/>
                </a:moveTo>
                <a:cubicBezTo>
                  <a:pt x="280890" y="231043"/>
                  <a:pt x="287477" y="231398"/>
                  <a:pt x="293976" y="231487"/>
                </a:cubicBezTo>
                <a:lnTo>
                  <a:pt x="293442" y="252545"/>
                </a:lnTo>
                <a:cubicBezTo>
                  <a:pt x="286587" y="252367"/>
                  <a:pt x="279732" y="252012"/>
                  <a:pt x="272877" y="251567"/>
                </a:cubicBezTo>
                <a:close/>
                <a:moveTo>
                  <a:pt x="371965" y="225660"/>
                </a:moveTo>
                <a:lnTo>
                  <a:pt x="375620" y="246396"/>
                </a:lnTo>
                <a:cubicBezTo>
                  <a:pt x="368844" y="247642"/>
                  <a:pt x="362068" y="248621"/>
                  <a:pt x="355202" y="249511"/>
                </a:cubicBezTo>
                <a:lnTo>
                  <a:pt x="352616" y="228597"/>
                </a:lnTo>
                <a:cubicBezTo>
                  <a:pt x="359036" y="227796"/>
                  <a:pt x="365545" y="226817"/>
                  <a:pt x="371965" y="225660"/>
                </a:cubicBezTo>
                <a:close/>
                <a:moveTo>
                  <a:pt x="235594" y="225660"/>
                </a:moveTo>
                <a:cubicBezTo>
                  <a:pt x="241994" y="226817"/>
                  <a:pt x="248483" y="227796"/>
                  <a:pt x="254883" y="228597"/>
                </a:cubicBezTo>
                <a:lnTo>
                  <a:pt x="252305" y="249511"/>
                </a:lnTo>
                <a:cubicBezTo>
                  <a:pt x="245461" y="248621"/>
                  <a:pt x="238705" y="247642"/>
                  <a:pt x="231949" y="246485"/>
                </a:cubicBezTo>
                <a:close/>
                <a:moveTo>
                  <a:pt x="410136" y="217051"/>
                </a:moveTo>
                <a:lnTo>
                  <a:pt x="415842" y="237317"/>
                </a:lnTo>
                <a:cubicBezTo>
                  <a:pt x="409155" y="239184"/>
                  <a:pt x="402557" y="240873"/>
                  <a:pt x="395781" y="242384"/>
                </a:cubicBezTo>
                <a:lnTo>
                  <a:pt x="391144" y="221851"/>
                </a:lnTo>
                <a:cubicBezTo>
                  <a:pt x="397475" y="220428"/>
                  <a:pt x="403805" y="218829"/>
                  <a:pt x="410136" y="217051"/>
                </a:cubicBezTo>
                <a:close/>
                <a:moveTo>
                  <a:pt x="197416" y="217051"/>
                </a:moveTo>
                <a:cubicBezTo>
                  <a:pt x="203640" y="218829"/>
                  <a:pt x="209952" y="220428"/>
                  <a:pt x="216353" y="221851"/>
                </a:cubicBezTo>
                <a:lnTo>
                  <a:pt x="211730" y="242384"/>
                </a:lnTo>
                <a:cubicBezTo>
                  <a:pt x="205062" y="240873"/>
                  <a:pt x="198394" y="239184"/>
                  <a:pt x="191726" y="237317"/>
                </a:cubicBezTo>
                <a:close/>
                <a:moveTo>
                  <a:pt x="447254" y="204702"/>
                </a:moveTo>
                <a:lnTo>
                  <a:pt x="455006" y="224365"/>
                </a:lnTo>
                <a:cubicBezTo>
                  <a:pt x="448501" y="226856"/>
                  <a:pt x="442085" y="229169"/>
                  <a:pt x="435491" y="231305"/>
                </a:cubicBezTo>
                <a:lnTo>
                  <a:pt x="428897" y="211286"/>
                </a:lnTo>
                <a:cubicBezTo>
                  <a:pt x="435046" y="209239"/>
                  <a:pt x="441194" y="207104"/>
                  <a:pt x="447254" y="204702"/>
                </a:cubicBezTo>
                <a:close/>
                <a:moveTo>
                  <a:pt x="160205" y="204702"/>
                </a:moveTo>
                <a:cubicBezTo>
                  <a:pt x="166337" y="207015"/>
                  <a:pt x="172469" y="209239"/>
                  <a:pt x="178601" y="211286"/>
                </a:cubicBezTo>
                <a:lnTo>
                  <a:pt x="171935" y="231305"/>
                </a:lnTo>
                <a:cubicBezTo>
                  <a:pt x="165448" y="229169"/>
                  <a:pt x="158960" y="226767"/>
                  <a:pt x="152562" y="224276"/>
                </a:cubicBezTo>
                <a:close/>
                <a:moveTo>
                  <a:pt x="483023" y="188684"/>
                </a:moveTo>
                <a:lnTo>
                  <a:pt x="492547" y="207451"/>
                </a:lnTo>
                <a:cubicBezTo>
                  <a:pt x="486405" y="210564"/>
                  <a:pt x="480263" y="213588"/>
                  <a:pt x="473944" y="216346"/>
                </a:cubicBezTo>
                <a:lnTo>
                  <a:pt x="465309" y="197134"/>
                </a:lnTo>
                <a:cubicBezTo>
                  <a:pt x="471273" y="194465"/>
                  <a:pt x="477148" y="191708"/>
                  <a:pt x="483023" y="188684"/>
                </a:cubicBezTo>
                <a:close/>
                <a:moveTo>
                  <a:pt x="124494" y="188684"/>
                </a:moveTo>
                <a:cubicBezTo>
                  <a:pt x="130280" y="191619"/>
                  <a:pt x="136244" y="194465"/>
                  <a:pt x="142119" y="197134"/>
                </a:cubicBezTo>
                <a:lnTo>
                  <a:pt x="133573" y="216346"/>
                </a:lnTo>
                <a:cubicBezTo>
                  <a:pt x="127254" y="213500"/>
                  <a:pt x="121023" y="210564"/>
                  <a:pt x="114881" y="207451"/>
                </a:cubicBezTo>
                <a:close/>
                <a:moveTo>
                  <a:pt x="293857" y="126233"/>
                </a:moveTo>
                <a:cubicBezTo>
                  <a:pt x="300458" y="126322"/>
                  <a:pt x="306970" y="126322"/>
                  <a:pt x="313481" y="126233"/>
                </a:cubicBezTo>
                <a:lnTo>
                  <a:pt x="314016" y="147225"/>
                </a:lnTo>
                <a:cubicBezTo>
                  <a:pt x="310627" y="147314"/>
                  <a:pt x="307148" y="147403"/>
                  <a:pt x="303758" y="147403"/>
                </a:cubicBezTo>
                <a:cubicBezTo>
                  <a:pt x="300280" y="147403"/>
                  <a:pt x="296801" y="147314"/>
                  <a:pt x="293411" y="147225"/>
                </a:cubicBezTo>
                <a:close/>
                <a:moveTo>
                  <a:pt x="352573" y="123269"/>
                </a:moveTo>
                <a:lnTo>
                  <a:pt x="355156" y="144158"/>
                </a:lnTo>
                <a:cubicBezTo>
                  <a:pt x="348299" y="145047"/>
                  <a:pt x="341441" y="145669"/>
                  <a:pt x="334583" y="146203"/>
                </a:cubicBezTo>
                <a:lnTo>
                  <a:pt x="333069" y="125224"/>
                </a:lnTo>
                <a:cubicBezTo>
                  <a:pt x="339571" y="124691"/>
                  <a:pt x="346072" y="124069"/>
                  <a:pt x="352573" y="123269"/>
                </a:cubicBezTo>
                <a:close/>
                <a:moveTo>
                  <a:pt x="254925" y="123269"/>
                </a:moveTo>
                <a:cubicBezTo>
                  <a:pt x="261426" y="124069"/>
                  <a:pt x="267928" y="124691"/>
                  <a:pt x="274429" y="125224"/>
                </a:cubicBezTo>
                <a:lnTo>
                  <a:pt x="272826" y="146203"/>
                </a:lnTo>
                <a:cubicBezTo>
                  <a:pt x="265969" y="145669"/>
                  <a:pt x="259111" y="144958"/>
                  <a:pt x="252342" y="144158"/>
                </a:cubicBezTo>
                <a:close/>
                <a:moveTo>
                  <a:pt x="391103" y="116566"/>
                </a:moveTo>
                <a:lnTo>
                  <a:pt x="395731" y="137103"/>
                </a:lnTo>
                <a:cubicBezTo>
                  <a:pt x="389057" y="138614"/>
                  <a:pt x="382293" y="140037"/>
                  <a:pt x="375529" y="141193"/>
                </a:cubicBezTo>
                <a:lnTo>
                  <a:pt x="371880" y="120478"/>
                </a:lnTo>
                <a:cubicBezTo>
                  <a:pt x="378288" y="119322"/>
                  <a:pt x="384696" y="118077"/>
                  <a:pt x="391103" y="116566"/>
                </a:cubicBezTo>
                <a:close/>
                <a:moveTo>
                  <a:pt x="216395" y="116566"/>
                </a:moveTo>
                <a:cubicBezTo>
                  <a:pt x="222803" y="117988"/>
                  <a:pt x="229211" y="119322"/>
                  <a:pt x="235618" y="120389"/>
                </a:cubicBezTo>
                <a:lnTo>
                  <a:pt x="231969" y="141193"/>
                </a:lnTo>
                <a:cubicBezTo>
                  <a:pt x="225206" y="139948"/>
                  <a:pt x="218442" y="138614"/>
                  <a:pt x="211767" y="137103"/>
                </a:cubicBezTo>
                <a:close/>
                <a:moveTo>
                  <a:pt x="428723" y="106122"/>
                </a:moveTo>
                <a:lnTo>
                  <a:pt x="435389" y="126042"/>
                </a:lnTo>
                <a:cubicBezTo>
                  <a:pt x="428812" y="128266"/>
                  <a:pt x="422323" y="130222"/>
                  <a:pt x="415656" y="132090"/>
                </a:cubicBezTo>
                <a:lnTo>
                  <a:pt x="410056" y="111813"/>
                </a:lnTo>
                <a:cubicBezTo>
                  <a:pt x="416278" y="110035"/>
                  <a:pt x="422501" y="108167"/>
                  <a:pt x="428723" y="106122"/>
                </a:cubicBezTo>
                <a:close/>
                <a:moveTo>
                  <a:pt x="178725" y="106051"/>
                </a:moveTo>
                <a:cubicBezTo>
                  <a:pt x="184964" y="108096"/>
                  <a:pt x="191204" y="110053"/>
                  <a:pt x="197443" y="111742"/>
                </a:cubicBezTo>
                <a:lnTo>
                  <a:pt x="191738" y="132019"/>
                </a:lnTo>
                <a:cubicBezTo>
                  <a:pt x="185142" y="130151"/>
                  <a:pt x="178546" y="128195"/>
                  <a:pt x="172039" y="126060"/>
                </a:cubicBezTo>
                <a:close/>
                <a:moveTo>
                  <a:pt x="224205" y="1103"/>
                </a:moveTo>
                <a:cubicBezTo>
                  <a:pt x="274047" y="25989"/>
                  <a:pt x="333592" y="25989"/>
                  <a:pt x="383435" y="1103"/>
                </a:cubicBezTo>
                <a:cubicBezTo>
                  <a:pt x="388063" y="-1208"/>
                  <a:pt x="393760" y="214"/>
                  <a:pt x="396697" y="4391"/>
                </a:cubicBezTo>
                <a:lnTo>
                  <a:pt x="607639" y="299202"/>
                </a:lnTo>
                <a:lnTo>
                  <a:pt x="590461" y="311467"/>
                </a:lnTo>
                <a:lnTo>
                  <a:pt x="384681" y="23767"/>
                </a:lnTo>
                <a:cubicBezTo>
                  <a:pt x="333414" y="46520"/>
                  <a:pt x="274136" y="46520"/>
                  <a:pt x="222958" y="23767"/>
                </a:cubicBezTo>
                <a:lnTo>
                  <a:pt x="17178" y="311467"/>
                </a:lnTo>
                <a:lnTo>
                  <a:pt x="0" y="299202"/>
                </a:lnTo>
                <a:lnTo>
                  <a:pt x="210854" y="4391"/>
                </a:lnTo>
                <a:cubicBezTo>
                  <a:pt x="213880" y="214"/>
                  <a:pt x="219487" y="-1208"/>
                  <a:pt x="224205" y="110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任意多边形: 形状 66"/>
          <p:cNvSpPr/>
          <p:nvPr/>
        </p:nvSpPr>
        <p:spPr>
          <a:xfrm>
            <a:off x="8187373" y="2318929"/>
            <a:ext cx="438294" cy="362841"/>
          </a:xfrm>
          <a:custGeom>
            <a:avLst/>
            <a:gdLst>
              <a:gd name="T0" fmla="*/ 3296 w 11520"/>
              <a:gd name="T1" fmla="*/ 1472 h 9536"/>
              <a:gd name="T2" fmla="*/ 3744 w 11520"/>
              <a:gd name="T3" fmla="*/ 1920 h 9536"/>
              <a:gd name="T4" fmla="*/ 10848 w 11520"/>
              <a:gd name="T5" fmla="*/ 4768 h 9536"/>
              <a:gd name="T6" fmla="*/ 4096 w 11520"/>
              <a:gd name="T7" fmla="*/ 7936 h 9536"/>
              <a:gd name="T8" fmla="*/ 9920 w 11520"/>
              <a:gd name="T9" fmla="*/ 4736 h 9536"/>
              <a:gd name="T10" fmla="*/ 6400 w 11520"/>
              <a:gd name="T11" fmla="*/ 1856 h 9536"/>
              <a:gd name="T12" fmla="*/ 9280 w 11520"/>
              <a:gd name="T13" fmla="*/ 4736 h 9536"/>
              <a:gd name="T14" fmla="*/ 320 w 11520"/>
              <a:gd name="T15" fmla="*/ 7296 h 9536"/>
              <a:gd name="T16" fmla="*/ 320 w 11520"/>
              <a:gd name="T17" fmla="*/ 7936 h 9536"/>
              <a:gd name="T18" fmla="*/ 6752 w 11520"/>
              <a:gd name="T19" fmla="*/ 9536 h 9536"/>
              <a:gd name="T20" fmla="*/ 6720 w 11520"/>
              <a:gd name="T21" fmla="*/ 0 h 9536"/>
              <a:gd name="T22" fmla="*/ 3104 w 11520"/>
              <a:gd name="T23" fmla="*/ 6048 h 9536"/>
              <a:gd name="T24" fmla="*/ 2400 w 11520"/>
              <a:gd name="T25" fmla="*/ 5312 h 9536"/>
              <a:gd name="T26" fmla="*/ 2400 w 11520"/>
              <a:gd name="T27" fmla="*/ 4096 h 9536"/>
              <a:gd name="T28" fmla="*/ 3040 w 11520"/>
              <a:gd name="T29" fmla="*/ 3360 h 9536"/>
              <a:gd name="T30" fmla="*/ 3872 w 11520"/>
              <a:gd name="T31" fmla="*/ 3328 h 9536"/>
              <a:gd name="T32" fmla="*/ 4352 w 11520"/>
              <a:gd name="T33" fmla="*/ 3616 h 9536"/>
              <a:gd name="T34" fmla="*/ 4416 w 11520"/>
              <a:gd name="T35" fmla="*/ 3840 h 9536"/>
              <a:gd name="T36" fmla="*/ 4352 w 11520"/>
              <a:gd name="T37" fmla="*/ 3936 h 9536"/>
              <a:gd name="T38" fmla="*/ 4160 w 11520"/>
              <a:gd name="T39" fmla="*/ 3968 h 9536"/>
              <a:gd name="T40" fmla="*/ 3808 w 11520"/>
              <a:gd name="T41" fmla="*/ 3776 h 9536"/>
              <a:gd name="T42" fmla="*/ 3232 w 11520"/>
              <a:gd name="T43" fmla="*/ 3808 h 9536"/>
              <a:gd name="T44" fmla="*/ 2880 w 11520"/>
              <a:gd name="T45" fmla="*/ 4352 h 9536"/>
              <a:gd name="T46" fmla="*/ 2880 w 11520"/>
              <a:gd name="T47" fmla="*/ 5056 h 9536"/>
              <a:gd name="T48" fmla="*/ 3296 w 11520"/>
              <a:gd name="T49" fmla="*/ 5600 h 9536"/>
              <a:gd name="T50" fmla="*/ 3840 w 11520"/>
              <a:gd name="T51" fmla="*/ 5632 h 9536"/>
              <a:gd name="T52" fmla="*/ 4064 w 11520"/>
              <a:gd name="T53" fmla="*/ 5504 h 9536"/>
              <a:gd name="T54" fmla="*/ 4352 w 11520"/>
              <a:gd name="T55" fmla="*/ 5408 h 9536"/>
              <a:gd name="T56" fmla="*/ 4512 w 11520"/>
              <a:gd name="T57" fmla="*/ 5632 h 9536"/>
              <a:gd name="T58" fmla="*/ 4288 w 11520"/>
              <a:gd name="T59" fmla="*/ 5920 h 9536"/>
              <a:gd name="T60" fmla="*/ 3648 w 11520"/>
              <a:gd name="T61" fmla="*/ 6144 h 9536"/>
              <a:gd name="T62" fmla="*/ 5952 w 11520"/>
              <a:gd name="T63" fmla="*/ 5920 h 9536"/>
              <a:gd name="T64" fmla="*/ 5696 w 11520"/>
              <a:gd name="T65" fmla="*/ 6112 h 9536"/>
              <a:gd name="T66" fmla="*/ 5440 w 11520"/>
              <a:gd name="T67" fmla="*/ 5920 h 9536"/>
              <a:gd name="T68" fmla="*/ 4960 w 11520"/>
              <a:gd name="T69" fmla="*/ 3840 h 9536"/>
              <a:gd name="T70" fmla="*/ 4768 w 11520"/>
              <a:gd name="T71" fmla="*/ 3616 h 9536"/>
              <a:gd name="T72" fmla="*/ 4960 w 11520"/>
              <a:gd name="T73" fmla="*/ 3392 h 9536"/>
              <a:gd name="T74" fmla="*/ 6560 w 11520"/>
              <a:gd name="T75" fmla="*/ 3456 h 9536"/>
              <a:gd name="T76" fmla="*/ 6560 w 11520"/>
              <a:gd name="T77" fmla="*/ 3776 h 9536"/>
              <a:gd name="T78" fmla="*/ 5952 w 11520"/>
              <a:gd name="T79" fmla="*/ 3840 h 9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0" h="9536">
                <a:moveTo>
                  <a:pt x="6720" y="0"/>
                </a:moveTo>
                <a:cubicBezTo>
                  <a:pt x="5408" y="0"/>
                  <a:pt x="4192" y="512"/>
                  <a:pt x="3296" y="1472"/>
                </a:cubicBezTo>
                <a:cubicBezTo>
                  <a:pt x="3168" y="1600"/>
                  <a:pt x="3168" y="1792"/>
                  <a:pt x="3296" y="1920"/>
                </a:cubicBezTo>
                <a:cubicBezTo>
                  <a:pt x="3424" y="2048"/>
                  <a:pt x="3616" y="2048"/>
                  <a:pt x="3744" y="1920"/>
                </a:cubicBezTo>
                <a:cubicBezTo>
                  <a:pt x="4544" y="1088"/>
                  <a:pt x="5600" y="640"/>
                  <a:pt x="6720" y="640"/>
                </a:cubicBezTo>
                <a:cubicBezTo>
                  <a:pt x="8992" y="640"/>
                  <a:pt x="10848" y="2496"/>
                  <a:pt x="10848" y="4768"/>
                </a:cubicBezTo>
                <a:cubicBezTo>
                  <a:pt x="10848" y="7040"/>
                  <a:pt x="8992" y="8896"/>
                  <a:pt x="6720" y="8896"/>
                </a:cubicBezTo>
                <a:cubicBezTo>
                  <a:pt x="5760" y="8896"/>
                  <a:pt x="4832" y="8544"/>
                  <a:pt x="4096" y="7936"/>
                </a:cubicBezTo>
                <a:lnTo>
                  <a:pt x="6720" y="7936"/>
                </a:lnTo>
                <a:cubicBezTo>
                  <a:pt x="8480" y="7936"/>
                  <a:pt x="9920" y="6496"/>
                  <a:pt x="9920" y="4736"/>
                </a:cubicBezTo>
                <a:cubicBezTo>
                  <a:pt x="9920" y="2976"/>
                  <a:pt x="8480" y="1536"/>
                  <a:pt x="6720" y="1536"/>
                </a:cubicBezTo>
                <a:cubicBezTo>
                  <a:pt x="6528" y="1536"/>
                  <a:pt x="6400" y="1664"/>
                  <a:pt x="6400" y="1856"/>
                </a:cubicBezTo>
                <a:cubicBezTo>
                  <a:pt x="6400" y="2048"/>
                  <a:pt x="6528" y="2176"/>
                  <a:pt x="6720" y="2176"/>
                </a:cubicBezTo>
                <a:cubicBezTo>
                  <a:pt x="8128" y="2176"/>
                  <a:pt x="9280" y="3328"/>
                  <a:pt x="9280" y="4736"/>
                </a:cubicBezTo>
                <a:cubicBezTo>
                  <a:pt x="9280" y="6144"/>
                  <a:pt x="8128" y="7296"/>
                  <a:pt x="6720" y="7296"/>
                </a:cubicBezTo>
                <a:lnTo>
                  <a:pt x="320" y="7296"/>
                </a:lnTo>
                <a:cubicBezTo>
                  <a:pt x="160" y="7296"/>
                  <a:pt x="0" y="7424"/>
                  <a:pt x="0" y="7616"/>
                </a:cubicBezTo>
                <a:cubicBezTo>
                  <a:pt x="0" y="7776"/>
                  <a:pt x="160" y="7936"/>
                  <a:pt x="320" y="7936"/>
                </a:cubicBezTo>
                <a:lnTo>
                  <a:pt x="3200" y="7936"/>
                </a:lnTo>
                <a:cubicBezTo>
                  <a:pt x="4096" y="8960"/>
                  <a:pt x="5376" y="9536"/>
                  <a:pt x="6752" y="9536"/>
                </a:cubicBezTo>
                <a:cubicBezTo>
                  <a:pt x="9376" y="9536"/>
                  <a:pt x="11520" y="7392"/>
                  <a:pt x="11520" y="4768"/>
                </a:cubicBezTo>
                <a:cubicBezTo>
                  <a:pt x="11520" y="2144"/>
                  <a:pt x="9344" y="0"/>
                  <a:pt x="6720" y="0"/>
                </a:cubicBezTo>
                <a:close/>
                <a:moveTo>
                  <a:pt x="3648" y="6144"/>
                </a:moveTo>
                <a:cubicBezTo>
                  <a:pt x="3456" y="6144"/>
                  <a:pt x="3264" y="6112"/>
                  <a:pt x="3104" y="6048"/>
                </a:cubicBezTo>
                <a:cubicBezTo>
                  <a:pt x="2944" y="5984"/>
                  <a:pt x="2784" y="5888"/>
                  <a:pt x="2688" y="5760"/>
                </a:cubicBezTo>
                <a:cubicBezTo>
                  <a:pt x="2560" y="5632"/>
                  <a:pt x="2464" y="5504"/>
                  <a:pt x="2400" y="5312"/>
                </a:cubicBezTo>
                <a:cubicBezTo>
                  <a:pt x="2336" y="5120"/>
                  <a:pt x="2304" y="4928"/>
                  <a:pt x="2304" y="4704"/>
                </a:cubicBezTo>
                <a:cubicBezTo>
                  <a:pt x="2304" y="4480"/>
                  <a:pt x="2336" y="4288"/>
                  <a:pt x="2400" y="4096"/>
                </a:cubicBezTo>
                <a:cubicBezTo>
                  <a:pt x="2464" y="3936"/>
                  <a:pt x="2560" y="3776"/>
                  <a:pt x="2656" y="3648"/>
                </a:cubicBezTo>
                <a:cubicBezTo>
                  <a:pt x="2752" y="3520"/>
                  <a:pt x="2912" y="3424"/>
                  <a:pt x="3040" y="3360"/>
                </a:cubicBezTo>
                <a:cubicBezTo>
                  <a:pt x="3200" y="3296"/>
                  <a:pt x="3360" y="3264"/>
                  <a:pt x="3520" y="3264"/>
                </a:cubicBezTo>
                <a:cubicBezTo>
                  <a:pt x="3648" y="3264"/>
                  <a:pt x="3776" y="3296"/>
                  <a:pt x="3872" y="3328"/>
                </a:cubicBezTo>
                <a:cubicBezTo>
                  <a:pt x="3968" y="3360"/>
                  <a:pt x="4064" y="3392"/>
                  <a:pt x="4160" y="3456"/>
                </a:cubicBezTo>
                <a:cubicBezTo>
                  <a:pt x="4224" y="3488"/>
                  <a:pt x="4288" y="3552"/>
                  <a:pt x="4352" y="3616"/>
                </a:cubicBezTo>
                <a:cubicBezTo>
                  <a:pt x="4384" y="3680"/>
                  <a:pt x="4416" y="3712"/>
                  <a:pt x="4416" y="3744"/>
                </a:cubicBezTo>
                <a:lnTo>
                  <a:pt x="4416" y="3840"/>
                </a:lnTo>
                <a:cubicBezTo>
                  <a:pt x="4416" y="3872"/>
                  <a:pt x="4384" y="3872"/>
                  <a:pt x="4384" y="3904"/>
                </a:cubicBezTo>
                <a:lnTo>
                  <a:pt x="4352" y="3936"/>
                </a:lnTo>
                <a:cubicBezTo>
                  <a:pt x="4352" y="3936"/>
                  <a:pt x="4320" y="3968"/>
                  <a:pt x="4288" y="3968"/>
                </a:cubicBezTo>
                <a:cubicBezTo>
                  <a:pt x="4256" y="4000"/>
                  <a:pt x="4192" y="4000"/>
                  <a:pt x="4160" y="3968"/>
                </a:cubicBezTo>
                <a:cubicBezTo>
                  <a:pt x="4128" y="3936"/>
                  <a:pt x="4064" y="3904"/>
                  <a:pt x="4000" y="3872"/>
                </a:cubicBezTo>
                <a:lnTo>
                  <a:pt x="3808" y="3776"/>
                </a:lnTo>
                <a:cubicBezTo>
                  <a:pt x="3744" y="3744"/>
                  <a:pt x="3648" y="3712"/>
                  <a:pt x="3552" y="3712"/>
                </a:cubicBezTo>
                <a:cubicBezTo>
                  <a:pt x="3424" y="3712"/>
                  <a:pt x="3328" y="3744"/>
                  <a:pt x="3232" y="3808"/>
                </a:cubicBezTo>
                <a:cubicBezTo>
                  <a:pt x="3136" y="3872"/>
                  <a:pt x="3072" y="3936"/>
                  <a:pt x="3008" y="4032"/>
                </a:cubicBezTo>
                <a:cubicBezTo>
                  <a:pt x="2944" y="4128"/>
                  <a:pt x="2912" y="4224"/>
                  <a:pt x="2880" y="4352"/>
                </a:cubicBezTo>
                <a:cubicBezTo>
                  <a:pt x="2848" y="4480"/>
                  <a:pt x="2816" y="4576"/>
                  <a:pt x="2816" y="4704"/>
                </a:cubicBezTo>
                <a:cubicBezTo>
                  <a:pt x="2816" y="4832"/>
                  <a:pt x="2848" y="4960"/>
                  <a:pt x="2880" y="5056"/>
                </a:cubicBezTo>
                <a:cubicBezTo>
                  <a:pt x="2912" y="5184"/>
                  <a:pt x="2976" y="5280"/>
                  <a:pt x="3040" y="5376"/>
                </a:cubicBezTo>
                <a:cubicBezTo>
                  <a:pt x="3104" y="5472"/>
                  <a:pt x="3200" y="5536"/>
                  <a:pt x="3296" y="5600"/>
                </a:cubicBezTo>
                <a:cubicBezTo>
                  <a:pt x="3392" y="5664"/>
                  <a:pt x="3520" y="5696"/>
                  <a:pt x="3648" y="5664"/>
                </a:cubicBezTo>
                <a:cubicBezTo>
                  <a:pt x="3712" y="5664"/>
                  <a:pt x="3776" y="5664"/>
                  <a:pt x="3840" y="5632"/>
                </a:cubicBezTo>
                <a:cubicBezTo>
                  <a:pt x="3904" y="5600"/>
                  <a:pt x="3936" y="5600"/>
                  <a:pt x="3968" y="5568"/>
                </a:cubicBezTo>
                <a:cubicBezTo>
                  <a:pt x="4000" y="5536"/>
                  <a:pt x="4032" y="5536"/>
                  <a:pt x="4064" y="5504"/>
                </a:cubicBezTo>
                <a:cubicBezTo>
                  <a:pt x="4096" y="5472"/>
                  <a:pt x="4128" y="5440"/>
                  <a:pt x="4160" y="5440"/>
                </a:cubicBezTo>
                <a:cubicBezTo>
                  <a:pt x="4224" y="5408"/>
                  <a:pt x="4288" y="5376"/>
                  <a:pt x="4352" y="5408"/>
                </a:cubicBezTo>
                <a:cubicBezTo>
                  <a:pt x="4416" y="5440"/>
                  <a:pt x="4448" y="5472"/>
                  <a:pt x="4480" y="5504"/>
                </a:cubicBezTo>
                <a:cubicBezTo>
                  <a:pt x="4512" y="5536"/>
                  <a:pt x="4512" y="5600"/>
                  <a:pt x="4512" y="5632"/>
                </a:cubicBezTo>
                <a:cubicBezTo>
                  <a:pt x="4512" y="5664"/>
                  <a:pt x="4480" y="5696"/>
                  <a:pt x="4448" y="5760"/>
                </a:cubicBezTo>
                <a:cubicBezTo>
                  <a:pt x="4416" y="5824"/>
                  <a:pt x="4352" y="5856"/>
                  <a:pt x="4288" y="5920"/>
                </a:cubicBezTo>
                <a:cubicBezTo>
                  <a:pt x="4224" y="5984"/>
                  <a:pt x="4128" y="6016"/>
                  <a:pt x="4032" y="6048"/>
                </a:cubicBezTo>
                <a:cubicBezTo>
                  <a:pt x="3904" y="6112"/>
                  <a:pt x="3776" y="6144"/>
                  <a:pt x="3648" y="6144"/>
                </a:cubicBezTo>
                <a:close/>
                <a:moveTo>
                  <a:pt x="5952" y="3840"/>
                </a:moveTo>
                <a:lnTo>
                  <a:pt x="5952" y="5920"/>
                </a:lnTo>
                <a:cubicBezTo>
                  <a:pt x="5952" y="5984"/>
                  <a:pt x="5920" y="6016"/>
                  <a:pt x="5888" y="6048"/>
                </a:cubicBezTo>
                <a:cubicBezTo>
                  <a:pt x="5856" y="6080"/>
                  <a:pt x="5792" y="6112"/>
                  <a:pt x="5696" y="6112"/>
                </a:cubicBezTo>
                <a:cubicBezTo>
                  <a:pt x="5600" y="6112"/>
                  <a:pt x="5536" y="6080"/>
                  <a:pt x="5504" y="6048"/>
                </a:cubicBezTo>
                <a:cubicBezTo>
                  <a:pt x="5472" y="6016"/>
                  <a:pt x="5440" y="5952"/>
                  <a:pt x="5440" y="5920"/>
                </a:cubicBezTo>
                <a:lnTo>
                  <a:pt x="5440" y="3840"/>
                </a:lnTo>
                <a:lnTo>
                  <a:pt x="4960" y="3840"/>
                </a:lnTo>
                <a:cubicBezTo>
                  <a:pt x="4928" y="3840"/>
                  <a:pt x="4864" y="3808"/>
                  <a:pt x="4832" y="3776"/>
                </a:cubicBezTo>
                <a:cubicBezTo>
                  <a:pt x="4800" y="3744"/>
                  <a:pt x="4768" y="3680"/>
                  <a:pt x="4768" y="3616"/>
                </a:cubicBezTo>
                <a:cubicBezTo>
                  <a:pt x="4768" y="3552"/>
                  <a:pt x="4800" y="3488"/>
                  <a:pt x="4832" y="3456"/>
                </a:cubicBezTo>
                <a:cubicBezTo>
                  <a:pt x="4864" y="3424"/>
                  <a:pt x="4928" y="3392"/>
                  <a:pt x="4960" y="3392"/>
                </a:cubicBezTo>
                <a:lnTo>
                  <a:pt x="6432" y="3392"/>
                </a:lnTo>
                <a:cubicBezTo>
                  <a:pt x="6496" y="3392"/>
                  <a:pt x="6528" y="3424"/>
                  <a:pt x="6560" y="3456"/>
                </a:cubicBezTo>
                <a:cubicBezTo>
                  <a:pt x="6592" y="3488"/>
                  <a:pt x="6624" y="3552"/>
                  <a:pt x="6624" y="3616"/>
                </a:cubicBezTo>
                <a:cubicBezTo>
                  <a:pt x="6624" y="3712"/>
                  <a:pt x="6592" y="3744"/>
                  <a:pt x="6560" y="3776"/>
                </a:cubicBezTo>
                <a:cubicBezTo>
                  <a:pt x="6528" y="3808"/>
                  <a:pt x="6464" y="3840"/>
                  <a:pt x="6432" y="3840"/>
                </a:cubicBezTo>
                <a:lnTo>
                  <a:pt x="5952" y="3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35fe251-28dd-4779-939d-8657078bd288"/>
  <p:tag name="COMMONDATA" val="eyJoZGlkIjoiNjdiM2I5ZWVmZmI0NzU5MTRmYjE0MzIxNWNkOWM5YTkifQ=="/>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242852"/>
      </a:dk2>
      <a:lt2>
        <a:srgbClr val="ACCBF9"/>
      </a:lt2>
      <a:accent1>
        <a:srgbClr val="0070C0"/>
      </a:accent1>
      <a:accent2>
        <a:srgbClr val="3477B2"/>
      </a:accent2>
      <a:accent3>
        <a:srgbClr val="297FD5"/>
      </a:accent3>
      <a:accent4>
        <a:srgbClr val="7F8FA9"/>
      </a:accent4>
      <a:accent5>
        <a:srgbClr val="5AA2AE"/>
      </a:accent5>
      <a:accent6>
        <a:srgbClr val="9D90A0"/>
      </a:accent6>
      <a:hlink>
        <a:srgbClr val="9454C3"/>
      </a:hlink>
      <a:folHlink>
        <a:srgbClr val="3EBBF0"/>
      </a:folHlink>
    </a:clrScheme>
    <a:fontScheme name="fon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Slide 官方模板">
  <a:themeElements>
    <a:clrScheme name="iSlide 更新色">
      <a:dk1>
        <a:srgbClr val="000000"/>
      </a:dk1>
      <a:lt1>
        <a:srgbClr val="FFFFFF"/>
      </a:lt1>
      <a:dk2>
        <a:srgbClr val="778495"/>
      </a:dk2>
      <a:lt2>
        <a:srgbClr val="F0F0F0"/>
      </a:lt2>
      <a:accent1>
        <a:srgbClr val="795FE5"/>
      </a:accent1>
      <a:accent2>
        <a:srgbClr val="FD6553"/>
      </a:accent2>
      <a:accent3>
        <a:srgbClr val="7BA0FE"/>
      </a:accent3>
      <a:accent4>
        <a:srgbClr val="FFF246"/>
      </a:accent4>
      <a:accent5>
        <a:srgbClr val="FD6553"/>
      </a:accent5>
      <a:accent6>
        <a:srgbClr val="C9C9C9"/>
      </a:accent6>
      <a:hlink>
        <a:srgbClr val="4472C4"/>
      </a:hlink>
      <a:folHlink>
        <a:srgbClr val="BFBFBF"/>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cap="flat" cmpd="sng" algn="ctr">
          <a:solidFill>
            <a:schemeClr val="tx1">
              <a:lumMod val="75000"/>
              <a:lumOff val="25000"/>
            </a:schemeClr>
          </a:solid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a:ln>
              <a:noFill/>
            </a:ln>
            <a:solidFill>
              <a:srgbClr val="FFFFFF"/>
            </a:solidFill>
            <a:effectLst/>
            <a:uLnTx/>
            <a:uFillTx/>
            <a:cs typeface="+mn-ea"/>
            <a:sym typeface="+mn-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3089</Words>
  <Application>Microsoft Office PowerPoint</Application>
  <PresentationFormat>宽屏</PresentationFormat>
  <Paragraphs>264</Paragraphs>
  <Slides>22</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22</vt:i4>
      </vt:variant>
    </vt:vector>
  </HeadingPairs>
  <TitlesOfParts>
    <vt:vector size="34" baseType="lpstr">
      <vt:lpstr>Roboto Regular</vt:lpstr>
      <vt:lpstr>等线</vt:lpstr>
      <vt:lpstr>汉仪旗黑-50简</vt:lpstr>
      <vt:lpstr>思源黑体 Normal</vt:lpstr>
      <vt:lpstr>微软雅黑</vt:lpstr>
      <vt:lpstr>微软雅黑 Light</vt:lpstr>
      <vt:lpstr>Arial</vt:lpstr>
      <vt:lpstr>Open Sans</vt:lpstr>
      <vt:lpstr>Times New Roman</vt:lpstr>
      <vt:lpstr>Wingdings</vt:lpstr>
      <vt:lpstr>自定义设计方案</vt:lpstr>
      <vt:lpstr>iSlide 官方模板</vt:lpstr>
      <vt:lpstr>PowerPoint 演示文稿</vt:lpstr>
      <vt:lpstr>PowerPoint 演示文稿</vt:lpstr>
      <vt:lpstr>PowerPoint 演示文稿</vt:lpstr>
      <vt:lpstr>目录</vt:lpstr>
      <vt:lpstr>一、癌症早筛的意义</vt:lpstr>
      <vt:lpstr>一、癌症早筛的意义</vt:lpstr>
      <vt:lpstr>一、癌症早筛的意义</vt:lpstr>
      <vt:lpstr>二、癌症早筛的实施</vt:lpstr>
      <vt:lpstr>二、癌症早筛的实施</vt:lpstr>
      <vt:lpstr>二、癌症早筛的实施</vt:lpstr>
      <vt:lpstr>二、癌症早筛的实施</vt:lpstr>
      <vt:lpstr>二、癌症早筛的实施</vt:lpstr>
      <vt:lpstr>三、常见癌症的筛查策略</vt:lpstr>
      <vt:lpstr>三、常见癌症的筛查策略</vt:lpstr>
      <vt:lpstr>三、常见癌症的筛查策略</vt:lpstr>
      <vt:lpstr>三、常见癌症的筛查策略</vt:lpstr>
      <vt:lpstr>三、常见癌症的筛查策略</vt:lpstr>
      <vt:lpstr>三、常见癌症的筛查策略</vt:lpstr>
      <vt:lpstr>三、常见癌症的筛查策略</vt:lpstr>
      <vt:lpstr>三、常见癌症的筛查策略</vt:lpstr>
      <vt:lpstr>三、常见癌症的筛查策略</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指南</dc:title>
  <dc:creator>李 志领</dc:creator>
  <cp:lastModifiedBy>李 志领</cp:lastModifiedBy>
  <cp:revision>108</cp:revision>
  <dcterms:created xsi:type="dcterms:W3CDTF">2022-08-24T13:47:00Z</dcterms:created>
  <dcterms:modified xsi:type="dcterms:W3CDTF">2023-03-14T08:13:50Z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68B4EF5633E341979CEBF7D8D10A6EA1</vt:lpwstr>
  </property>
  <property fmtid="{D5CDD505-2E9C-101B-9397-08002B2CF9AE}" pid="3" name="KSOProductBuildVer">
    <vt:lpwstr>2052-11.1.0.12970</vt:lpwstr>
  </property>
</Properties>
</file>